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sldIdLst>
    <p:sldId id="265" r:id="rId5"/>
    <p:sldId id="294" r:id="rId6"/>
    <p:sldId id="286" r:id="rId7"/>
    <p:sldId id="291" r:id="rId8"/>
    <p:sldId id="295" r:id="rId9"/>
    <p:sldId id="290" r:id="rId10"/>
    <p:sldId id="289" r:id="rId11"/>
    <p:sldId id="287" r:id="rId12"/>
    <p:sldId id="296" r:id="rId13"/>
    <p:sldId id="292" r:id="rId14"/>
    <p:sldId id="29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7" autoAdjust="0"/>
    <p:restoredTop sz="94619" autoAdjust="0"/>
  </p:normalViewPr>
  <p:slideViewPr>
    <p:cSldViewPr snapToGrid="0">
      <p:cViewPr varScale="1">
        <p:scale>
          <a:sx n="86" d="100"/>
          <a:sy n="86" d="100"/>
        </p:scale>
        <p:origin x="331"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5/28/2020</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84141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5/28/2020</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38705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5/28/2020</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20427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5/28/2020</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24905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5/28/2020</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423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5/28/2020</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94820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5/28/2020</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62097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5/28/2020</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951615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5/28/2020</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0894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5/28/2020</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1274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8" Type="http://schemas.openxmlformats.org/officeDocument/2006/relationships/hyperlink" Target="https://www.legislature.ohio.gov/legislation/legislation-summary?id=GA133-SB-317" TargetMode="External"/><Relationship Id="rId3" Type="http://schemas.openxmlformats.org/officeDocument/2006/relationships/hyperlink" Target="https://www.legislature.ohio.gov/legislation/legislation-summary?id=GA133-SB-194" TargetMode="External"/><Relationship Id="rId7" Type="http://schemas.openxmlformats.org/officeDocument/2006/relationships/hyperlink" Target="https://www.legislature.ohio.gov/legislation/legislation-summary?id=GA133-SB-296" TargetMode="External"/><Relationship Id="rId2" Type="http://schemas.openxmlformats.org/officeDocument/2006/relationships/hyperlink" Target="https://www.legislature.ohio.gov/legislation/legislation-summary?id=GA133-SB-181" TargetMode="External"/><Relationship Id="rId1" Type="http://schemas.openxmlformats.org/officeDocument/2006/relationships/slideLayout" Target="../slideLayouts/slideLayout2.xml"/><Relationship Id="rId6" Type="http://schemas.openxmlformats.org/officeDocument/2006/relationships/hyperlink" Target="https://www.legislature.ohio.gov/legislation/legislation-summary?id=GA133-SB-294" TargetMode="External"/><Relationship Id="rId5" Type="http://schemas.openxmlformats.org/officeDocument/2006/relationships/hyperlink" Target="https://www.legislature.ohio.gov/legislation/legislation-summary?id=GA133-SB-260" TargetMode="External"/><Relationship Id="rId4" Type="http://schemas.openxmlformats.org/officeDocument/2006/relationships/hyperlink" Target="https://www.legislature.ohio.gov/legislation/legislation-summary?id=GA133-SB-208" TargetMode="External"/><Relationship Id="rId9" Type="http://schemas.openxmlformats.org/officeDocument/2006/relationships/hyperlink" Target="https://www.legislature.ohio.gov/legislation/legislation-summary?id=GA133-SB-55"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legislature.ohio.gov/legislation/legislation-summary?id=GA133-SCR-13" TargetMode="External"/><Relationship Id="rId2" Type="http://schemas.openxmlformats.org/officeDocument/2006/relationships/hyperlink" Target="https://www.legislature.ohio.gov/legislation/legislation-summary?id=GA133-SCR-12"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earch-prod.lis.state.oh.us/cm_pub_api/api/unwrap/chamber/133rd_ga/ready_for_publication/unpublished/bills/house/hb606/00/an_133_1469/H0606-I-133.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www.legislature.ohio.gov/legislation/legislation-summary?id=GA133-HB-566" TargetMode="External"/><Relationship Id="rId13" Type="http://schemas.openxmlformats.org/officeDocument/2006/relationships/hyperlink" Target="https://www.legislature.ohio.gov/legislation/legislation-summary?id=GA133-HB-591" TargetMode="External"/><Relationship Id="rId18" Type="http://schemas.openxmlformats.org/officeDocument/2006/relationships/hyperlink" Target="https://www.legislature.ohio.gov/legislation/legislation-summary?id=GA133-HB-599" TargetMode="External"/><Relationship Id="rId3" Type="http://schemas.openxmlformats.org/officeDocument/2006/relationships/hyperlink" Target="https://www.legislature.ohio.gov/legislation/legislation-summary?id=GA133-HB-557" TargetMode="External"/><Relationship Id="rId21" Type="http://schemas.openxmlformats.org/officeDocument/2006/relationships/hyperlink" Target="https://www.legislature.ohio.gov/legislation/legislation-summary?id=GA133-HB-604" TargetMode="External"/><Relationship Id="rId7" Type="http://schemas.openxmlformats.org/officeDocument/2006/relationships/hyperlink" Target="https://www.legislature.ohio.gov/legislation/legislation-summary?id=GA133-HB-564" TargetMode="External"/><Relationship Id="rId12" Type="http://schemas.openxmlformats.org/officeDocument/2006/relationships/hyperlink" Target="https://www.legislature.ohio.gov/legislation/legislation-summary?id=GA133-HB-590" TargetMode="External"/><Relationship Id="rId17" Type="http://schemas.openxmlformats.org/officeDocument/2006/relationships/hyperlink" Target="https://www.legislature.ohio.gov/legislation/legislation-summary?id=GA133-HB-597" TargetMode="External"/><Relationship Id="rId2" Type="http://schemas.openxmlformats.org/officeDocument/2006/relationships/hyperlink" Target="https://www.legislature.ohio.gov/legislation/legislation-summary?id=GA133-HB-421" TargetMode="External"/><Relationship Id="rId16" Type="http://schemas.openxmlformats.org/officeDocument/2006/relationships/hyperlink" Target="https://www.legislature.ohio.gov/legislation/legislation-summary?id=GA133-HB-596" TargetMode="External"/><Relationship Id="rId20" Type="http://schemas.openxmlformats.org/officeDocument/2006/relationships/hyperlink" Target="https://www.legislature.ohio.gov/legislation/legislation-summary?id=GA133-HB-602" TargetMode="External"/><Relationship Id="rId1" Type="http://schemas.openxmlformats.org/officeDocument/2006/relationships/slideLayout" Target="../slideLayouts/slideLayout2.xml"/><Relationship Id="rId6" Type="http://schemas.openxmlformats.org/officeDocument/2006/relationships/hyperlink" Target="https://www.legislature.ohio.gov/legislation/legislation-summary?id=GA133-HB-563" TargetMode="External"/><Relationship Id="rId11" Type="http://schemas.openxmlformats.org/officeDocument/2006/relationships/hyperlink" Target="https://www.legislature.ohio.gov/legislation/legislation-summary?id=GA133-HB-581" TargetMode="External"/><Relationship Id="rId5" Type="http://schemas.openxmlformats.org/officeDocument/2006/relationships/hyperlink" Target="https://www.legislature.ohio.gov/legislation/legislation-summary?id=GA133-HB-562" TargetMode="External"/><Relationship Id="rId15" Type="http://schemas.openxmlformats.org/officeDocument/2006/relationships/hyperlink" Target="https://www.legislature.ohio.gov/legislation/legislation-summary?id=GA133-HB-594" TargetMode="External"/><Relationship Id="rId23" Type="http://schemas.openxmlformats.org/officeDocument/2006/relationships/hyperlink" Target="https://www.legislature.ohio.gov/legislation/legislation-summary?id=GA133-HB-608" TargetMode="External"/><Relationship Id="rId10" Type="http://schemas.openxmlformats.org/officeDocument/2006/relationships/hyperlink" Target="https://www.legislature.ohio.gov/legislation/legislation-summary?id=GA133-HB-575" TargetMode="External"/><Relationship Id="rId19" Type="http://schemas.openxmlformats.org/officeDocument/2006/relationships/hyperlink" Target="https://www.legislature.ohio.gov/legislation/legislation-summary?id=GA133-HB-600" TargetMode="External"/><Relationship Id="rId4" Type="http://schemas.openxmlformats.org/officeDocument/2006/relationships/hyperlink" Target="https://www.legislature.ohio.gov/legislation/legislation-summary?id=GA133-HB-560" TargetMode="External"/><Relationship Id="rId9" Type="http://schemas.openxmlformats.org/officeDocument/2006/relationships/hyperlink" Target="https://www.legislature.ohio.gov/legislation/legislation-summary?id=GA133-HB-570" TargetMode="External"/><Relationship Id="rId14" Type="http://schemas.openxmlformats.org/officeDocument/2006/relationships/hyperlink" Target="https://www.legislature.ohio.gov/legislation/legislation-summary?id=GA133-HB-592" TargetMode="External"/><Relationship Id="rId22" Type="http://schemas.openxmlformats.org/officeDocument/2006/relationships/hyperlink" Target="https://www.legislature.ohio.gov/legislation/legislation-summary?id=GA133-HB-606"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www.legislature.ohio.gov/legislation/legislation-summary?id=GA133-HB-667" TargetMode="External"/><Relationship Id="rId13" Type="http://schemas.openxmlformats.org/officeDocument/2006/relationships/hyperlink" Target="https://www.legislature.ohio.gov/legislation/legislation-summary?id=GA133-SB-297" TargetMode="External"/><Relationship Id="rId3" Type="http://schemas.openxmlformats.org/officeDocument/2006/relationships/hyperlink" Target="https://www.legislature.ohio.gov/legislation/legislation-summary?id=GA133-HB-618" TargetMode="External"/><Relationship Id="rId7" Type="http://schemas.openxmlformats.org/officeDocument/2006/relationships/hyperlink" Target="https://www.legislature.ohio.gov/legislation/legislation-summary?id=GA133-HB-649" TargetMode="External"/><Relationship Id="rId12" Type="http://schemas.openxmlformats.org/officeDocument/2006/relationships/hyperlink" Target="https://www.legislature.ohio.gov/legislation/legislation-summary?id=GA133-HCR-28" TargetMode="External"/><Relationship Id="rId17" Type="http://schemas.openxmlformats.org/officeDocument/2006/relationships/hyperlink" Target="https://www.legislature.ohio.gov/legislation/legislation-summary?id=GA133-SB-311" TargetMode="External"/><Relationship Id="rId2" Type="http://schemas.openxmlformats.org/officeDocument/2006/relationships/hyperlink" Target="https://www.legislature.ohio.gov/legislation/legislation-summary?id=GA133-HB-617" TargetMode="External"/><Relationship Id="rId16" Type="http://schemas.openxmlformats.org/officeDocument/2006/relationships/hyperlink" Target="https://www.legislature.ohio.gov/legislation/legislation-summary?id=GA133-SB-310" TargetMode="External"/><Relationship Id="rId1" Type="http://schemas.openxmlformats.org/officeDocument/2006/relationships/slideLayout" Target="../slideLayouts/slideLayout2.xml"/><Relationship Id="rId6" Type="http://schemas.openxmlformats.org/officeDocument/2006/relationships/hyperlink" Target="https://www.legislature.ohio.gov/legislation/legislation-summary?id=GA133-HB-633" TargetMode="External"/><Relationship Id="rId11" Type="http://schemas.openxmlformats.org/officeDocument/2006/relationships/hyperlink" Target="https://www.legislature.ohio.gov/legislation/legislation-summary?id=GA133-HCR-25" TargetMode="External"/><Relationship Id="rId5" Type="http://schemas.openxmlformats.org/officeDocument/2006/relationships/hyperlink" Target="https://www.legislature.ohio.gov/legislation/legislation-summary?id=GA133-HB-622" TargetMode="External"/><Relationship Id="rId15" Type="http://schemas.openxmlformats.org/officeDocument/2006/relationships/hyperlink" Target="https://www.legislature.ohio.gov/legislation/legislation-summary?id=GA133-SB-308" TargetMode="External"/><Relationship Id="rId10" Type="http://schemas.openxmlformats.org/officeDocument/2006/relationships/hyperlink" Target="https://www.legislature.ohio.gov/legislation/legislation-summary?id=GA133-HB-682" TargetMode="External"/><Relationship Id="rId4" Type="http://schemas.openxmlformats.org/officeDocument/2006/relationships/hyperlink" Target="https://www.legislature.ohio.gov/legislation/legislation-summary?id=GA133-HB-619" TargetMode="External"/><Relationship Id="rId9" Type="http://schemas.openxmlformats.org/officeDocument/2006/relationships/hyperlink" Target="https://www.legislature.ohio.gov/legislation/legislation-summary?id=GA133-HB-673" TargetMode="External"/><Relationship Id="rId14" Type="http://schemas.openxmlformats.org/officeDocument/2006/relationships/hyperlink" Target="https://www.legislature.ohio.gov/legislation/legislation-summary?id=GA133-SB-298"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www.legislature.ohio.gov/legislation/legislation-summary?id=GA133-HB-556" TargetMode="External"/><Relationship Id="rId13" Type="http://schemas.openxmlformats.org/officeDocument/2006/relationships/hyperlink" Target="https://www.legislature.ohio.gov/legislation/legislation-summary?id=GA133-HB-642" TargetMode="External"/><Relationship Id="rId3" Type="http://schemas.openxmlformats.org/officeDocument/2006/relationships/hyperlink" Target="https://www.legislature.ohio.gov/legislation/legislation-summary?id=GA133-HB-272" TargetMode="External"/><Relationship Id="rId7" Type="http://schemas.openxmlformats.org/officeDocument/2006/relationships/hyperlink" Target="https://www.legislature.ohio.gov/legislation/legislation-summary?id=GA133-HB-555" TargetMode="External"/><Relationship Id="rId12" Type="http://schemas.openxmlformats.org/officeDocument/2006/relationships/hyperlink" Target="https://www.legislature.ohio.gov/legislation/legislation-summary?id=GA133-HB-641" TargetMode="External"/><Relationship Id="rId17" Type="http://schemas.openxmlformats.org/officeDocument/2006/relationships/hyperlink" Target="https://www.legislature.ohio.gov/legislation/legislation-summary?id=GA133-HB-655" TargetMode="External"/><Relationship Id="rId2" Type="http://schemas.openxmlformats.org/officeDocument/2006/relationships/hyperlink" Target="https://www.legislature.ohio.gov/legislation/legislation-summary?id=GA133-HB-242" TargetMode="External"/><Relationship Id="rId16" Type="http://schemas.openxmlformats.org/officeDocument/2006/relationships/hyperlink" Target="https://www.legislature.ohio.gov/legislation/legislation-summary?id=GA133-HB-652" TargetMode="External"/><Relationship Id="rId1" Type="http://schemas.openxmlformats.org/officeDocument/2006/relationships/slideLayout" Target="../slideLayouts/slideLayout2.xml"/><Relationship Id="rId6" Type="http://schemas.openxmlformats.org/officeDocument/2006/relationships/hyperlink" Target="https://www.legislature.ohio.gov/legislation/legislation-summary?id=GA133-HB-552" TargetMode="External"/><Relationship Id="rId11" Type="http://schemas.openxmlformats.org/officeDocument/2006/relationships/hyperlink" Target="https://www.legislature.ohio.gov/legislation/legislation-summary?id=GA133-HB-621" TargetMode="External"/><Relationship Id="rId5" Type="http://schemas.openxmlformats.org/officeDocument/2006/relationships/hyperlink" Target="https://www.legislature.ohio.gov/legislation/legislation-summary?id=GA133-HB-551" TargetMode="External"/><Relationship Id="rId15" Type="http://schemas.openxmlformats.org/officeDocument/2006/relationships/hyperlink" Target="https://www.legislature.ohio.gov/legislation/legislation-summary?id=GA133-HB-650" TargetMode="External"/><Relationship Id="rId10" Type="http://schemas.openxmlformats.org/officeDocument/2006/relationships/hyperlink" Target="https://www.legislature.ohio.gov/legislation/legislation-summary?id=GA133-HB-613" TargetMode="External"/><Relationship Id="rId4" Type="http://schemas.openxmlformats.org/officeDocument/2006/relationships/hyperlink" Target="https://www.legislature.ohio.gov/legislation/legislation-summary?id=GA133-HB-3" TargetMode="External"/><Relationship Id="rId9" Type="http://schemas.openxmlformats.org/officeDocument/2006/relationships/hyperlink" Target="https://www.legislature.ohio.gov/legislation/legislation-summary?id=GA133-HB-610" TargetMode="External"/><Relationship Id="rId14" Type="http://schemas.openxmlformats.org/officeDocument/2006/relationships/hyperlink" Target="https://www.legislature.ohio.gov/legislation/legislation-summary?id=GA133-HB-647"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legislature.ohio.gov/legislation/legislation-summary?id=GA133-HB-660" TargetMode="External"/><Relationship Id="rId2" Type="http://schemas.openxmlformats.org/officeDocument/2006/relationships/hyperlink" Target="https://www.legislature.ohio.gov/legislation/legislation-summary?id=GA133-HB-658" TargetMode="External"/><Relationship Id="rId1" Type="http://schemas.openxmlformats.org/officeDocument/2006/relationships/slideLayout" Target="../slideLayouts/slideLayout2.xml"/><Relationship Id="rId4" Type="http://schemas.openxmlformats.org/officeDocument/2006/relationships/hyperlink" Target="https://www.legislature.ohio.gov/legislation/legislation-summary?id=GA133-HB-663"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legislature.ohio.gov/legislation/legislation-summary?id=GA133-HJR-4" TargetMode="External"/><Relationship Id="rId2" Type="http://schemas.openxmlformats.org/officeDocument/2006/relationships/hyperlink" Target="https://www.legislature.ohio.gov/legislation/legislation-summary?id=GA133-HJR-3"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wfmj.com/story/42184925/senators-to-introduce-reformed-votebymail-process-for-ohio"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pic>
        <p:nvPicPr>
          <p:cNvPr id="5" name="Picture 4">
            <a:extLst>
              <a:ext uri="{FF2B5EF4-FFF2-40B4-BE49-F238E27FC236}">
                <a16:creationId xmlns:a16="http://schemas.microsoft.com/office/drawing/2014/main" id="{1FD526C9-A8C7-41E6-85BB-39F06C858A2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975"/>
            <a:ext cx="12191980" cy="6858000"/>
          </a:xfrm>
          <a:prstGeom prst="rect">
            <a:avLst/>
          </a:prstGeom>
        </p:spPr>
      </p:pic>
      <p:sp>
        <p:nvSpPr>
          <p:cNvPr id="30" name="Rectangle 29">
            <a:extLst>
              <a:ext uri="{FF2B5EF4-FFF2-40B4-BE49-F238E27FC236}">
                <a16:creationId xmlns:a16="http://schemas.microsoft.com/office/drawing/2014/main" id="{C5373426-E26E-431D-959C-5DB96C0B6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607" y="1238442"/>
            <a:ext cx="3635926" cy="435575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8123416" y="1475234"/>
            <a:ext cx="3214307" cy="2901694"/>
          </a:xfrm>
        </p:spPr>
        <p:txBody>
          <a:bodyPr anchor="b">
            <a:normAutofit/>
          </a:bodyPr>
          <a:lstStyle/>
          <a:p>
            <a:r>
              <a:rPr lang="en-US" sz="4400" dirty="0">
                <a:solidFill>
                  <a:schemeClr val="tx1"/>
                </a:solidFill>
              </a:rPr>
              <a:t>UUJO</a:t>
            </a:r>
            <a:br>
              <a:rPr lang="en-US" sz="4400" dirty="0">
                <a:solidFill>
                  <a:schemeClr val="tx1"/>
                </a:solidFill>
              </a:rPr>
            </a:br>
            <a:r>
              <a:rPr lang="en-US" sz="4400" dirty="0">
                <a:solidFill>
                  <a:schemeClr val="tx1"/>
                </a:solidFill>
              </a:rPr>
              <a:t>Statehouse</a:t>
            </a:r>
            <a:br>
              <a:rPr lang="en-US" sz="4400" dirty="0">
                <a:solidFill>
                  <a:schemeClr val="tx1"/>
                </a:solidFill>
              </a:rPr>
            </a:br>
            <a:r>
              <a:rPr lang="en-US" sz="4400" dirty="0">
                <a:solidFill>
                  <a:schemeClr val="tx1"/>
                </a:solidFill>
              </a:rPr>
              <a:t>Update</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8127750" y="4608576"/>
            <a:ext cx="3205640" cy="774186"/>
          </a:xfrm>
        </p:spPr>
        <p:txBody>
          <a:bodyPr anchor="t">
            <a:normAutofit/>
          </a:bodyPr>
          <a:lstStyle/>
          <a:p>
            <a:pPr>
              <a:lnSpc>
                <a:spcPct val="100000"/>
              </a:lnSpc>
            </a:pPr>
            <a:r>
              <a:rPr lang="en-US" sz="1600" dirty="0"/>
              <a:t>May 2020</a:t>
            </a:r>
          </a:p>
        </p:txBody>
      </p:sp>
      <p:cxnSp>
        <p:nvCxnSpPr>
          <p:cNvPr id="32" name="Straight Connector 31">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76090" y="4508519"/>
            <a:ext cx="3108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EDC90921-9082-491B-940E-827D679F3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503387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F0502020204030204"/>
              <a:ea typeface="+mn-ea"/>
              <a:cs typeface="+mn-cs"/>
            </a:endParaRPr>
          </a:p>
        </p:txBody>
      </p:sp>
      <p:sp>
        <p:nvSpPr>
          <p:cNvPr id="12" name="Rectangle 11">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AE422CB-EBC9-4703-870C-8981A495893A}"/>
              </a:ext>
            </a:extLst>
          </p:cNvPr>
          <p:cNvSpPr>
            <a:spLocks noGrp="1"/>
          </p:cNvSpPr>
          <p:nvPr>
            <p:ph type="title"/>
          </p:nvPr>
        </p:nvSpPr>
        <p:spPr>
          <a:xfrm>
            <a:off x="492370" y="516835"/>
            <a:ext cx="3084844" cy="5772840"/>
          </a:xfrm>
        </p:spPr>
        <p:txBody>
          <a:bodyPr anchor="ctr">
            <a:normAutofit/>
          </a:bodyPr>
          <a:lstStyle/>
          <a:p>
            <a:r>
              <a:rPr lang="en-US" sz="6000" dirty="0">
                <a:solidFill>
                  <a:schemeClr val="bg1"/>
                </a:solidFill>
              </a:rPr>
              <a:t>Senate</a:t>
            </a:r>
            <a:br>
              <a:rPr lang="en-US" sz="6000" dirty="0">
                <a:solidFill>
                  <a:schemeClr val="bg1"/>
                </a:solidFill>
              </a:rPr>
            </a:br>
            <a:r>
              <a:rPr lang="en-US" sz="6000" dirty="0">
                <a:solidFill>
                  <a:schemeClr val="bg1"/>
                </a:solidFill>
              </a:rPr>
              <a:t>Bills</a:t>
            </a:r>
          </a:p>
        </p:txBody>
      </p:sp>
      <p:graphicFrame>
        <p:nvGraphicFramePr>
          <p:cNvPr id="6" name="Table 5">
            <a:extLst>
              <a:ext uri="{FF2B5EF4-FFF2-40B4-BE49-F238E27FC236}">
                <a16:creationId xmlns:a16="http://schemas.microsoft.com/office/drawing/2014/main" id="{6048BC85-C1AA-448A-8D76-21D656AFB408}"/>
              </a:ext>
            </a:extLst>
          </p:cNvPr>
          <p:cNvGraphicFramePr>
            <a:graphicFrameLocks noGrp="1"/>
          </p:cNvGraphicFramePr>
          <p:nvPr>
            <p:extLst>
              <p:ext uri="{D42A27DB-BD31-4B8C-83A1-F6EECF244321}">
                <p14:modId xmlns:p14="http://schemas.microsoft.com/office/powerpoint/2010/main" val="2805674193"/>
              </p:ext>
            </p:extLst>
          </p:nvPr>
        </p:nvGraphicFramePr>
        <p:xfrm>
          <a:off x="4063899" y="0"/>
          <a:ext cx="8133771" cy="6858002"/>
        </p:xfrm>
        <a:graphic>
          <a:graphicData uri="http://schemas.openxmlformats.org/drawingml/2006/table">
            <a:tbl>
              <a:tblPr>
                <a:tableStyleId>{5C22544A-7EE6-4342-B048-85BDC9FD1C3A}</a:tableStyleId>
              </a:tblPr>
              <a:tblGrid>
                <a:gridCol w="1399193">
                  <a:extLst>
                    <a:ext uri="{9D8B030D-6E8A-4147-A177-3AD203B41FA5}">
                      <a16:colId xmlns:a16="http://schemas.microsoft.com/office/drawing/2014/main" val="1376274516"/>
                    </a:ext>
                  </a:extLst>
                </a:gridCol>
                <a:gridCol w="1168557">
                  <a:extLst>
                    <a:ext uri="{9D8B030D-6E8A-4147-A177-3AD203B41FA5}">
                      <a16:colId xmlns:a16="http://schemas.microsoft.com/office/drawing/2014/main" val="2163331435"/>
                    </a:ext>
                  </a:extLst>
                </a:gridCol>
                <a:gridCol w="3121277">
                  <a:extLst>
                    <a:ext uri="{9D8B030D-6E8A-4147-A177-3AD203B41FA5}">
                      <a16:colId xmlns:a16="http://schemas.microsoft.com/office/drawing/2014/main" val="3825327794"/>
                    </a:ext>
                  </a:extLst>
                </a:gridCol>
                <a:gridCol w="2444744">
                  <a:extLst>
                    <a:ext uri="{9D8B030D-6E8A-4147-A177-3AD203B41FA5}">
                      <a16:colId xmlns:a16="http://schemas.microsoft.com/office/drawing/2014/main" val="3541915265"/>
                    </a:ext>
                  </a:extLst>
                </a:gridCol>
              </a:tblGrid>
              <a:tr h="974361">
                <a:tc>
                  <a:txBody>
                    <a:bodyPr/>
                    <a:lstStyle/>
                    <a:p>
                      <a:pPr algn="l" fontAlgn="t"/>
                      <a:r>
                        <a:rPr lang="en-US" sz="1200" u="none" strike="noStrike">
                          <a:effectLst/>
                        </a:rPr>
                        <a:t>5/5/2020</a:t>
                      </a:r>
                      <a:endParaRPr lang="en-US" sz="1200" b="0" i="0" u="none" strike="noStrike">
                        <a:solidFill>
                          <a:srgbClr val="444444"/>
                        </a:solidFill>
                        <a:effectLst/>
                        <a:latin typeface="Open Sans"/>
                      </a:endParaRPr>
                    </a:p>
                  </a:txBody>
                  <a:tcPr marL="7620" marR="7620" marT="7620" marB="0"/>
                </a:tc>
                <a:tc>
                  <a:txBody>
                    <a:bodyPr/>
                    <a:lstStyle/>
                    <a:p>
                      <a:pPr algn="l" fontAlgn="t"/>
                      <a:r>
                        <a:rPr lang="en-US" sz="1100" u="sng" strike="noStrike">
                          <a:effectLst/>
                          <a:hlinkClick r:id="rId2"/>
                        </a:rPr>
                        <a:t>SB 181</a:t>
                      </a:r>
                      <a:endParaRPr lang="en-US" sz="1100" b="0" i="0" u="sng" strike="noStrike">
                        <a:solidFill>
                          <a:srgbClr val="0563C1"/>
                        </a:solidFill>
                        <a:effectLst/>
                        <a:latin typeface="Calibri" panose="020F0502020204030204" pitchFamily="34" charset="0"/>
                      </a:endParaRPr>
                    </a:p>
                  </a:txBody>
                  <a:tcPr marL="7620" marR="7620" marT="7620" marB="0"/>
                </a:tc>
                <a:tc>
                  <a:txBody>
                    <a:bodyPr/>
                    <a:lstStyle/>
                    <a:p>
                      <a:pPr algn="l" fontAlgn="t"/>
                      <a:r>
                        <a:rPr lang="en-US" sz="1200" u="none" strike="noStrike">
                          <a:effectLst/>
                        </a:rPr>
                        <a:t>Create template for workforce-education partnership programs</a:t>
                      </a:r>
                      <a:endParaRPr lang="en-US" sz="1200" b="0" i="0" u="none" strike="noStrike">
                        <a:solidFill>
                          <a:srgbClr val="444444"/>
                        </a:solidFill>
                        <a:effectLst/>
                        <a:latin typeface="Open Sans"/>
                      </a:endParaRPr>
                    </a:p>
                  </a:txBody>
                  <a:tcPr marL="7620" marR="7620" marT="7620" marB="0"/>
                </a:tc>
                <a:tc>
                  <a:txBody>
                    <a:bodyPr/>
                    <a:lstStyle/>
                    <a:p>
                      <a:pPr algn="l" fontAlgn="t"/>
                      <a:r>
                        <a:rPr lang="en-US" sz="1200" u="none" strike="noStrike">
                          <a:effectLst/>
                        </a:rPr>
                        <a:t>Refer to Committee</a:t>
                      </a:r>
                      <a:endParaRPr lang="en-US" sz="1200" b="0" i="0" u="none" strike="noStrike">
                        <a:solidFill>
                          <a:srgbClr val="444444"/>
                        </a:solidFill>
                        <a:effectLst/>
                        <a:latin typeface="Open Sans"/>
                      </a:endParaRPr>
                    </a:p>
                  </a:txBody>
                  <a:tcPr marL="7620" marR="7620" marT="7620" marB="0"/>
                </a:tc>
                <a:extLst>
                  <a:ext uri="{0D108BD9-81ED-4DB2-BD59-A6C34878D82A}">
                    <a16:rowId xmlns:a16="http://schemas.microsoft.com/office/drawing/2014/main" val="263298263"/>
                  </a:ext>
                </a:extLst>
              </a:tr>
              <a:tr h="974361">
                <a:tc>
                  <a:txBody>
                    <a:bodyPr/>
                    <a:lstStyle/>
                    <a:p>
                      <a:pPr algn="l" fontAlgn="t"/>
                      <a:r>
                        <a:rPr lang="en-US" sz="1200" u="none" strike="noStrike">
                          <a:effectLst/>
                        </a:rPr>
                        <a:t>5/5/2020</a:t>
                      </a:r>
                      <a:endParaRPr lang="en-US" sz="1200" b="0" i="0" u="none" strike="noStrike">
                        <a:solidFill>
                          <a:srgbClr val="444444"/>
                        </a:solidFill>
                        <a:effectLst/>
                        <a:latin typeface="Open Sans"/>
                      </a:endParaRPr>
                    </a:p>
                  </a:txBody>
                  <a:tcPr marL="7620" marR="7620" marT="7620" marB="0"/>
                </a:tc>
                <a:tc>
                  <a:txBody>
                    <a:bodyPr/>
                    <a:lstStyle/>
                    <a:p>
                      <a:pPr algn="l" fontAlgn="t"/>
                      <a:r>
                        <a:rPr lang="en-US" sz="1100" u="sng" strike="noStrike" dirty="0">
                          <a:effectLst/>
                          <a:hlinkClick r:id="rId3"/>
                        </a:rPr>
                        <a:t>SB 194</a:t>
                      </a:r>
                      <a:endParaRPr lang="en-US" sz="1100" b="0" i="0" u="sng" strike="noStrike" dirty="0">
                        <a:solidFill>
                          <a:srgbClr val="0563C1"/>
                        </a:solidFill>
                        <a:effectLst/>
                        <a:latin typeface="Calibri" panose="020F0502020204030204" pitchFamily="34" charset="0"/>
                      </a:endParaRPr>
                    </a:p>
                  </a:txBody>
                  <a:tcPr marL="7620" marR="7620" marT="7620" marB="0"/>
                </a:tc>
                <a:tc>
                  <a:txBody>
                    <a:bodyPr/>
                    <a:lstStyle/>
                    <a:p>
                      <a:pPr algn="l" fontAlgn="t"/>
                      <a:r>
                        <a:rPr lang="en-US" sz="1200" u="none" strike="noStrike">
                          <a:effectLst/>
                        </a:rPr>
                        <a:t>Regards voter registration system approval; candidate protests</a:t>
                      </a:r>
                      <a:endParaRPr lang="en-US" sz="1200" b="0" i="0" u="none" strike="noStrike">
                        <a:solidFill>
                          <a:srgbClr val="444444"/>
                        </a:solidFill>
                        <a:effectLst/>
                        <a:latin typeface="Open Sans"/>
                      </a:endParaRPr>
                    </a:p>
                  </a:txBody>
                  <a:tcPr marL="7620" marR="7620" marT="7620" marB="0"/>
                </a:tc>
                <a:tc>
                  <a:txBody>
                    <a:bodyPr/>
                    <a:lstStyle/>
                    <a:p>
                      <a:pPr algn="l" fontAlgn="t"/>
                      <a:r>
                        <a:rPr lang="en-US" sz="1200" u="none" strike="noStrike">
                          <a:effectLst/>
                        </a:rPr>
                        <a:t>Refer to Committee</a:t>
                      </a:r>
                      <a:endParaRPr lang="en-US" sz="1200" b="0" i="0" u="none" strike="noStrike">
                        <a:solidFill>
                          <a:srgbClr val="444444"/>
                        </a:solidFill>
                        <a:effectLst/>
                        <a:latin typeface="Open Sans"/>
                      </a:endParaRPr>
                    </a:p>
                  </a:txBody>
                  <a:tcPr marL="7620" marR="7620" marT="7620" marB="0"/>
                </a:tc>
                <a:extLst>
                  <a:ext uri="{0D108BD9-81ED-4DB2-BD59-A6C34878D82A}">
                    <a16:rowId xmlns:a16="http://schemas.microsoft.com/office/drawing/2014/main" val="201056322"/>
                  </a:ext>
                </a:extLst>
              </a:tr>
              <a:tr h="974361">
                <a:tc>
                  <a:txBody>
                    <a:bodyPr/>
                    <a:lstStyle/>
                    <a:p>
                      <a:pPr algn="l" fontAlgn="t"/>
                      <a:r>
                        <a:rPr lang="en-US" sz="1200" u="none" strike="noStrike">
                          <a:effectLst/>
                        </a:rPr>
                        <a:t>5/5/2020</a:t>
                      </a:r>
                      <a:endParaRPr lang="en-US" sz="1200" b="0" i="0" u="none" strike="noStrike">
                        <a:solidFill>
                          <a:srgbClr val="444444"/>
                        </a:solidFill>
                        <a:effectLst/>
                        <a:latin typeface="Open Sans"/>
                      </a:endParaRPr>
                    </a:p>
                  </a:txBody>
                  <a:tcPr marL="7620" marR="7620" marT="7620" marB="0"/>
                </a:tc>
                <a:tc>
                  <a:txBody>
                    <a:bodyPr/>
                    <a:lstStyle/>
                    <a:p>
                      <a:pPr algn="l" fontAlgn="t"/>
                      <a:r>
                        <a:rPr lang="en-US" sz="1100" u="sng" strike="noStrike">
                          <a:effectLst/>
                          <a:hlinkClick r:id="rId4"/>
                        </a:rPr>
                        <a:t>SB 208</a:t>
                      </a:r>
                      <a:endParaRPr lang="en-US" sz="1100" b="0" i="0" u="sng" strike="noStrike">
                        <a:solidFill>
                          <a:srgbClr val="0563C1"/>
                        </a:solidFill>
                        <a:effectLst/>
                        <a:latin typeface="Calibri" panose="020F0502020204030204" pitchFamily="34" charset="0"/>
                      </a:endParaRPr>
                    </a:p>
                  </a:txBody>
                  <a:tcPr marL="7620" marR="7620" marT="7620" marB="0"/>
                </a:tc>
                <a:tc>
                  <a:txBody>
                    <a:bodyPr/>
                    <a:lstStyle/>
                    <a:p>
                      <a:pPr algn="l" fontAlgn="t"/>
                      <a:r>
                        <a:rPr lang="en-US" sz="1200" u="none" strike="noStrike">
                          <a:effectLst/>
                        </a:rPr>
                        <a:t>Regards child born alive after attempted abortion</a:t>
                      </a:r>
                      <a:endParaRPr lang="en-US" sz="1200" b="0" i="0" u="none" strike="noStrike">
                        <a:solidFill>
                          <a:srgbClr val="444444"/>
                        </a:solidFill>
                        <a:effectLst/>
                        <a:latin typeface="Open Sans"/>
                      </a:endParaRPr>
                    </a:p>
                  </a:txBody>
                  <a:tcPr marL="7620" marR="7620" marT="7620" marB="0"/>
                </a:tc>
                <a:tc>
                  <a:txBody>
                    <a:bodyPr/>
                    <a:lstStyle/>
                    <a:p>
                      <a:pPr algn="l" fontAlgn="t"/>
                      <a:r>
                        <a:rPr lang="en-US" sz="1200" u="none" strike="noStrike">
                          <a:effectLst/>
                        </a:rPr>
                        <a:t>Refer to Committee</a:t>
                      </a:r>
                      <a:endParaRPr lang="en-US" sz="1200" b="0" i="0" u="none" strike="noStrike">
                        <a:solidFill>
                          <a:srgbClr val="444444"/>
                        </a:solidFill>
                        <a:effectLst/>
                        <a:latin typeface="Open Sans"/>
                      </a:endParaRPr>
                    </a:p>
                  </a:txBody>
                  <a:tcPr marL="7620" marR="7620" marT="7620" marB="0"/>
                </a:tc>
                <a:extLst>
                  <a:ext uri="{0D108BD9-81ED-4DB2-BD59-A6C34878D82A}">
                    <a16:rowId xmlns:a16="http://schemas.microsoft.com/office/drawing/2014/main" val="3662825016"/>
                  </a:ext>
                </a:extLst>
              </a:tr>
              <a:tr h="505918">
                <a:tc>
                  <a:txBody>
                    <a:bodyPr/>
                    <a:lstStyle/>
                    <a:p>
                      <a:pPr algn="l" fontAlgn="t"/>
                      <a:r>
                        <a:rPr lang="en-US" sz="1200" u="none" strike="noStrike">
                          <a:effectLst/>
                        </a:rPr>
                        <a:t>5/12/2020</a:t>
                      </a:r>
                      <a:endParaRPr lang="en-US" sz="1200" b="0" i="0" u="none" strike="noStrike">
                        <a:solidFill>
                          <a:srgbClr val="444444"/>
                        </a:solidFill>
                        <a:effectLst/>
                        <a:latin typeface="Open Sans"/>
                      </a:endParaRPr>
                    </a:p>
                  </a:txBody>
                  <a:tcPr marL="7620" marR="7620" marT="7620" marB="0"/>
                </a:tc>
                <a:tc>
                  <a:txBody>
                    <a:bodyPr/>
                    <a:lstStyle/>
                    <a:p>
                      <a:pPr algn="l" fontAlgn="t"/>
                      <a:r>
                        <a:rPr lang="en-US" sz="1100" u="sng" strike="noStrike">
                          <a:effectLst/>
                          <a:hlinkClick r:id="rId5"/>
                        </a:rPr>
                        <a:t>SB 260</a:t>
                      </a:r>
                      <a:endParaRPr lang="en-US" sz="1100" b="0" i="0" u="sng" strike="noStrike">
                        <a:solidFill>
                          <a:srgbClr val="0563C1"/>
                        </a:solidFill>
                        <a:effectLst/>
                        <a:latin typeface="Calibri" panose="020F0502020204030204" pitchFamily="34" charset="0"/>
                      </a:endParaRPr>
                    </a:p>
                  </a:txBody>
                  <a:tcPr marL="7620" marR="7620" marT="7620" marB="0"/>
                </a:tc>
                <a:tc>
                  <a:txBody>
                    <a:bodyPr/>
                    <a:lstStyle/>
                    <a:p>
                      <a:pPr algn="l" fontAlgn="t"/>
                      <a:r>
                        <a:rPr lang="en-US" sz="1200" u="none" strike="noStrike">
                          <a:effectLst/>
                        </a:rPr>
                        <a:t>Regards abortion-inducing drugs</a:t>
                      </a:r>
                      <a:endParaRPr lang="en-US" sz="1200" b="0" i="0" u="none" strike="noStrike">
                        <a:solidFill>
                          <a:srgbClr val="444444"/>
                        </a:solidFill>
                        <a:effectLst/>
                        <a:latin typeface="Open Sans"/>
                      </a:endParaRPr>
                    </a:p>
                  </a:txBody>
                  <a:tcPr marL="7620" marR="7620" marT="7620" marB="0"/>
                </a:tc>
                <a:tc>
                  <a:txBody>
                    <a:bodyPr/>
                    <a:lstStyle/>
                    <a:p>
                      <a:pPr algn="l" fontAlgn="t"/>
                      <a:r>
                        <a:rPr lang="en-US" sz="1200" u="none" strike="noStrike">
                          <a:effectLst/>
                        </a:rPr>
                        <a:t>Refer to Committee</a:t>
                      </a:r>
                      <a:endParaRPr lang="en-US" sz="1200" b="0" i="0" u="none" strike="noStrike">
                        <a:solidFill>
                          <a:srgbClr val="444444"/>
                        </a:solidFill>
                        <a:effectLst/>
                        <a:latin typeface="Open Sans"/>
                      </a:endParaRPr>
                    </a:p>
                  </a:txBody>
                  <a:tcPr marL="7620" marR="7620" marT="7620" marB="0"/>
                </a:tc>
                <a:extLst>
                  <a:ext uri="{0D108BD9-81ED-4DB2-BD59-A6C34878D82A}">
                    <a16:rowId xmlns:a16="http://schemas.microsoft.com/office/drawing/2014/main" val="4020637786"/>
                  </a:ext>
                </a:extLst>
              </a:tr>
              <a:tr h="974361">
                <a:tc>
                  <a:txBody>
                    <a:bodyPr/>
                    <a:lstStyle/>
                    <a:p>
                      <a:pPr algn="l" fontAlgn="t"/>
                      <a:r>
                        <a:rPr lang="en-US" sz="1200" u="none" strike="noStrike">
                          <a:effectLst/>
                        </a:rPr>
                        <a:t>5/6/2020</a:t>
                      </a:r>
                      <a:endParaRPr lang="en-US" sz="1200" b="0" i="0" u="none" strike="noStrike">
                        <a:solidFill>
                          <a:srgbClr val="444444"/>
                        </a:solidFill>
                        <a:effectLst/>
                        <a:latin typeface="Open Sans"/>
                      </a:endParaRPr>
                    </a:p>
                  </a:txBody>
                  <a:tcPr marL="7620" marR="7620" marT="7620" marB="0"/>
                </a:tc>
                <a:tc>
                  <a:txBody>
                    <a:bodyPr/>
                    <a:lstStyle/>
                    <a:p>
                      <a:pPr algn="l" fontAlgn="t"/>
                      <a:r>
                        <a:rPr lang="en-US" sz="1100" u="sng" strike="noStrike">
                          <a:effectLst/>
                          <a:hlinkClick r:id="rId6"/>
                        </a:rPr>
                        <a:t>SB 294</a:t>
                      </a:r>
                      <a:endParaRPr lang="en-US" sz="1100" b="0" i="0" u="sng" strike="noStrike">
                        <a:solidFill>
                          <a:srgbClr val="0563C1"/>
                        </a:solidFill>
                        <a:effectLst/>
                        <a:latin typeface="Calibri" panose="020F0502020204030204" pitchFamily="34" charset="0"/>
                      </a:endParaRPr>
                    </a:p>
                  </a:txBody>
                  <a:tcPr marL="7620" marR="7620" marT="7620" marB="0"/>
                </a:tc>
                <a:tc>
                  <a:txBody>
                    <a:bodyPr/>
                    <a:lstStyle/>
                    <a:p>
                      <a:pPr algn="l" fontAlgn="t"/>
                      <a:r>
                        <a:rPr lang="en-US" sz="1200" u="none" strike="noStrike">
                          <a:effectLst/>
                        </a:rPr>
                        <a:t>Extend absent vote by mail to April 28</a:t>
                      </a:r>
                      <a:endParaRPr lang="en-US" sz="1200" b="0" i="0" u="none" strike="noStrike">
                        <a:solidFill>
                          <a:srgbClr val="444444"/>
                        </a:solidFill>
                        <a:effectLst/>
                        <a:latin typeface="Open Sans"/>
                      </a:endParaRPr>
                    </a:p>
                  </a:txBody>
                  <a:tcPr marL="7620" marR="7620" marT="7620" marB="0"/>
                </a:tc>
                <a:tc>
                  <a:txBody>
                    <a:bodyPr/>
                    <a:lstStyle/>
                    <a:p>
                      <a:pPr algn="l" fontAlgn="t"/>
                      <a:r>
                        <a:rPr lang="en-US" sz="1200" u="none" strike="noStrike">
                          <a:effectLst/>
                        </a:rPr>
                        <a:t>Refer to Committee</a:t>
                      </a:r>
                      <a:endParaRPr lang="en-US" sz="1200" b="0" i="0" u="none" strike="noStrike">
                        <a:solidFill>
                          <a:srgbClr val="444444"/>
                        </a:solidFill>
                        <a:effectLst/>
                        <a:latin typeface="Open Sans"/>
                      </a:endParaRPr>
                    </a:p>
                  </a:txBody>
                  <a:tcPr marL="7620" marR="7620" marT="7620" marB="0"/>
                </a:tc>
                <a:extLst>
                  <a:ext uri="{0D108BD9-81ED-4DB2-BD59-A6C34878D82A}">
                    <a16:rowId xmlns:a16="http://schemas.microsoft.com/office/drawing/2014/main" val="2616387190"/>
                  </a:ext>
                </a:extLst>
              </a:tr>
              <a:tr h="505918">
                <a:tc>
                  <a:txBody>
                    <a:bodyPr/>
                    <a:lstStyle/>
                    <a:p>
                      <a:pPr algn="l" fontAlgn="t"/>
                      <a:r>
                        <a:rPr lang="en-US" sz="1200" u="none" strike="noStrike">
                          <a:effectLst/>
                        </a:rPr>
                        <a:t>5/6/2020</a:t>
                      </a:r>
                      <a:endParaRPr lang="en-US" sz="1200" b="0" i="0" u="none" strike="noStrike">
                        <a:solidFill>
                          <a:srgbClr val="444444"/>
                        </a:solidFill>
                        <a:effectLst/>
                        <a:latin typeface="Open Sans"/>
                      </a:endParaRPr>
                    </a:p>
                  </a:txBody>
                  <a:tcPr marL="7620" marR="7620" marT="7620" marB="0"/>
                </a:tc>
                <a:tc>
                  <a:txBody>
                    <a:bodyPr/>
                    <a:lstStyle/>
                    <a:p>
                      <a:pPr algn="l" fontAlgn="t"/>
                      <a:r>
                        <a:rPr lang="en-US" sz="1100" u="sng" strike="noStrike" dirty="0">
                          <a:effectLst/>
                          <a:hlinkClick r:id="rId7"/>
                        </a:rPr>
                        <a:t>SB 296</a:t>
                      </a:r>
                      <a:endParaRPr lang="en-US" sz="1100" b="0" i="0" u="sng" strike="noStrike" dirty="0">
                        <a:solidFill>
                          <a:srgbClr val="0563C1"/>
                        </a:solidFill>
                        <a:effectLst/>
                        <a:latin typeface="Calibri" panose="020F0502020204030204" pitchFamily="34" charset="0"/>
                      </a:endParaRPr>
                    </a:p>
                  </a:txBody>
                  <a:tcPr marL="7620" marR="7620" marT="7620" marB="0"/>
                </a:tc>
                <a:tc>
                  <a:txBody>
                    <a:bodyPr/>
                    <a:lstStyle/>
                    <a:p>
                      <a:pPr algn="l" fontAlgn="t"/>
                      <a:r>
                        <a:rPr lang="en-US" sz="1200" b="1" u="none" strike="noStrike" dirty="0">
                          <a:effectLst/>
                        </a:rPr>
                        <a:t>Abolish death penalty</a:t>
                      </a:r>
                      <a:endParaRPr lang="en-US" sz="1200" b="1" i="0" u="none" strike="noStrike" dirty="0">
                        <a:solidFill>
                          <a:srgbClr val="444444"/>
                        </a:solidFill>
                        <a:effectLst/>
                        <a:latin typeface="Open Sans"/>
                      </a:endParaRPr>
                    </a:p>
                  </a:txBody>
                  <a:tcPr marL="7620" marR="7620" marT="7620" marB="0"/>
                </a:tc>
                <a:tc>
                  <a:txBody>
                    <a:bodyPr/>
                    <a:lstStyle/>
                    <a:p>
                      <a:pPr algn="l" fontAlgn="t"/>
                      <a:r>
                        <a:rPr lang="en-US" sz="1200" u="none" strike="noStrike">
                          <a:effectLst/>
                        </a:rPr>
                        <a:t>Refer to Committee</a:t>
                      </a:r>
                      <a:endParaRPr lang="en-US" sz="1200" b="0" i="0" u="none" strike="noStrike">
                        <a:solidFill>
                          <a:srgbClr val="444444"/>
                        </a:solidFill>
                        <a:effectLst/>
                        <a:latin typeface="Open Sans"/>
                      </a:endParaRPr>
                    </a:p>
                  </a:txBody>
                  <a:tcPr marL="7620" marR="7620" marT="7620" marB="0"/>
                </a:tc>
                <a:extLst>
                  <a:ext uri="{0D108BD9-81ED-4DB2-BD59-A6C34878D82A}">
                    <a16:rowId xmlns:a16="http://schemas.microsoft.com/office/drawing/2014/main" val="1994512463"/>
                  </a:ext>
                </a:extLst>
              </a:tr>
              <a:tr h="974361">
                <a:tc>
                  <a:txBody>
                    <a:bodyPr/>
                    <a:lstStyle/>
                    <a:p>
                      <a:pPr algn="l" fontAlgn="t"/>
                      <a:r>
                        <a:rPr lang="en-US" sz="1200" u="none" strike="noStrike">
                          <a:effectLst/>
                        </a:rPr>
                        <a:t>5/27/2020</a:t>
                      </a:r>
                      <a:endParaRPr lang="en-US" sz="1200" b="0" i="0" u="none" strike="noStrike">
                        <a:solidFill>
                          <a:srgbClr val="444444"/>
                        </a:solidFill>
                        <a:effectLst/>
                        <a:latin typeface="Open Sans"/>
                      </a:endParaRPr>
                    </a:p>
                  </a:txBody>
                  <a:tcPr marL="7620" marR="7620" marT="7620" marB="0"/>
                </a:tc>
                <a:tc>
                  <a:txBody>
                    <a:bodyPr/>
                    <a:lstStyle/>
                    <a:p>
                      <a:pPr algn="l" fontAlgn="t"/>
                      <a:r>
                        <a:rPr lang="en-US" sz="1100" u="sng" strike="noStrike">
                          <a:effectLst/>
                          <a:hlinkClick r:id="rId8"/>
                        </a:rPr>
                        <a:t>SB 317</a:t>
                      </a:r>
                      <a:endParaRPr lang="en-US" sz="1100" b="0" i="0" u="sng" strike="noStrike">
                        <a:solidFill>
                          <a:srgbClr val="0563C1"/>
                        </a:solidFill>
                        <a:effectLst/>
                        <a:latin typeface="Calibri" panose="020F0502020204030204" pitchFamily="34" charset="0"/>
                      </a:endParaRPr>
                    </a:p>
                  </a:txBody>
                  <a:tcPr marL="7620" marR="7620" marT="7620" marB="0"/>
                </a:tc>
                <a:tc>
                  <a:txBody>
                    <a:bodyPr/>
                    <a:lstStyle/>
                    <a:p>
                      <a:pPr algn="l" fontAlgn="t"/>
                      <a:r>
                        <a:rPr lang="en-US" sz="1200" u="none" strike="noStrike">
                          <a:effectLst/>
                        </a:rPr>
                        <a:t>Exempt from training if allowed to go armed in school safety zone</a:t>
                      </a:r>
                      <a:endParaRPr lang="en-US" sz="1200" b="0" i="0" u="none" strike="noStrike">
                        <a:solidFill>
                          <a:srgbClr val="444444"/>
                        </a:solidFill>
                        <a:effectLst/>
                        <a:latin typeface="Open Sans"/>
                      </a:endParaRPr>
                    </a:p>
                  </a:txBody>
                  <a:tcPr marL="7620" marR="7620" marT="7620" marB="0"/>
                </a:tc>
                <a:tc>
                  <a:txBody>
                    <a:bodyPr/>
                    <a:lstStyle/>
                    <a:p>
                      <a:pPr algn="l" fontAlgn="t"/>
                      <a:r>
                        <a:rPr lang="en-US" sz="1200" u="none" strike="noStrike">
                          <a:effectLst/>
                        </a:rPr>
                        <a:t>Refer to Committee</a:t>
                      </a:r>
                      <a:endParaRPr lang="en-US" sz="1200" b="0" i="0" u="none" strike="noStrike">
                        <a:solidFill>
                          <a:srgbClr val="444444"/>
                        </a:solidFill>
                        <a:effectLst/>
                        <a:latin typeface="Open Sans"/>
                      </a:endParaRPr>
                    </a:p>
                  </a:txBody>
                  <a:tcPr marL="7620" marR="7620" marT="7620" marB="0"/>
                </a:tc>
                <a:extLst>
                  <a:ext uri="{0D108BD9-81ED-4DB2-BD59-A6C34878D82A}">
                    <a16:rowId xmlns:a16="http://schemas.microsoft.com/office/drawing/2014/main" val="2181774893"/>
                  </a:ext>
                </a:extLst>
              </a:tr>
              <a:tr h="974361">
                <a:tc>
                  <a:txBody>
                    <a:bodyPr/>
                    <a:lstStyle/>
                    <a:p>
                      <a:pPr algn="l" fontAlgn="t"/>
                      <a:r>
                        <a:rPr lang="en-US" sz="1200" u="none" strike="noStrike">
                          <a:effectLst/>
                        </a:rPr>
                        <a:t>5/6/2020</a:t>
                      </a:r>
                      <a:endParaRPr lang="en-US" sz="1200" b="0" i="0" u="none" strike="noStrike">
                        <a:solidFill>
                          <a:srgbClr val="444444"/>
                        </a:solidFill>
                        <a:effectLst/>
                        <a:latin typeface="Open Sans"/>
                      </a:endParaRPr>
                    </a:p>
                  </a:txBody>
                  <a:tcPr marL="7620" marR="7620" marT="7620" marB="0"/>
                </a:tc>
                <a:tc>
                  <a:txBody>
                    <a:bodyPr/>
                    <a:lstStyle/>
                    <a:p>
                      <a:pPr algn="l" fontAlgn="t"/>
                      <a:r>
                        <a:rPr lang="en-US" sz="1100" u="sng" strike="noStrike">
                          <a:effectLst/>
                          <a:hlinkClick r:id="rId9"/>
                        </a:rPr>
                        <a:t>SB 55</a:t>
                      </a:r>
                      <a:endParaRPr lang="en-US" sz="1100" b="0" i="0" u="sng" strike="noStrike">
                        <a:solidFill>
                          <a:srgbClr val="0563C1"/>
                        </a:solidFill>
                        <a:effectLst/>
                        <a:latin typeface="Calibri" panose="020F0502020204030204" pitchFamily="34" charset="0"/>
                      </a:endParaRPr>
                    </a:p>
                  </a:txBody>
                  <a:tcPr marL="7620" marR="7620" marT="7620" marB="0"/>
                </a:tc>
                <a:tc>
                  <a:txBody>
                    <a:bodyPr/>
                    <a:lstStyle/>
                    <a:p>
                      <a:pPr algn="l" fontAlgn="t"/>
                      <a:r>
                        <a:rPr lang="en-US" sz="1200" u="none" strike="noStrike">
                          <a:effectLst/>
                        </a:rPr>
                        <a:t>Enhance penalty for drug offense near addiction services provider</a:t>
                      </a:r>
                      <a:endParaRPr lang="en-US" sz="1200" b="0" i="0" u="none" strike="noStrike">
                        <a:solidFill>
                          <a:srgbClr val="444444"/>
                        </a:solidFill>
                        <a:effectLst/>
                        <a:latin typeface="Open Sans"/>
                      </a:endParaRPr>
                    </a:p>
                  </a:txBody>
                  <a:tcPr marL="7620" marR="7620" marT="7620" marB="0"/>
                </a:tc>
                <a:tc>
                  <a:txBody>
                    <a:bodyPr/>
                    <a:lstStyle/>
                    <a:p>
                      <a:pPr algn="l" fontAlgn="t"/>
                      <a:r>
                        <a:rPr lang="en-US" sz="1200" b="1" u="none" strike="noStrike" dirty="0">
                          <a:effectLst/>
                        </a:rPr>
                        <a:t>Passed</a:t>
                      </a:r>
                      <a:endParaRPr lang="en-US" sz="1200" b="1" i="0" u="none" strike="noStrike" dirty="0">
                        <a:solidFill>
                          <a:srgbClr val="444444"/>
                        </a:solidFill>
                        <a:effectLst/>
                        <a:latin typeface="Open Sans"/>
                      </a:endParaRPr>
                    </a:p>
                  </a:txBody>
                  <a:tcPr marL="7620" marR="7620" marT="7620" marB="0"/>
                </a:tc>
                <a:extLst>
                  <a:ext uri="{0D108BD9-81ED-4DB2-BD59-A6C34878D82A}">
                    <a16:rowId xmlns:a16="http://schemas.microsoft.com/office/drawing/2014/main" val="3316740075"/>
                  </a:ext>
                </a:extLst>
              </a:tr>
            </a:tbl>
          </a:graphicData>
        </a:graphic>
      </p:graphicFrame>
    </p:spTree>
    <p:extLst>
      <p:ext uri="{BB962C8B-B14F-4D97-AF65-F5344CB8AC3E}">
        <p14:creationId xmlns:p14="http://schemas.microsoft.com/office/powerpoint/2010/main" val="2518890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F0502020204030204"/>
              <a:ea typeface="+mn-ea"/>
              <a:cs typeface="+mn-cs"/>
            </a:endParaRPr>
          </a:p>
        </p:txBody>
      </p:sp>
      <p:sp>
        <p:nvSpPr>
          <p:cNvPr id="12" name="Rectangle 11">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AE422CB-EBC9-4703-870C-8981A495893A}"/>
              </a:ext>
            </a:extLst>
          </p:cNvPr>
          <p:cNvSpPr>
            <a:spLocks noGrp="1"/>
          </p:cNvSpPr>
          <p:nvPr>
            <p:ph type="title"/>
          </p:nvPr>
        </p:nvSpPr>
        <p:spPr>
          <a:xfrm>
            <a:off x="177553" y="516835"/>
            <a:ext cx="3790765" cy="5772840"/>
          </a:xfrm>
        </p:spPr>
        <p:txBody>
          <a:bodyPr anchor="ctr">
            <a:normAutofit/>
          </a:bodyPr>
          <a:lstStyle/>
          <a:p>
            <a:r>
              <a:rPr lang="en-US" sz="4800" dirty="0">
                <a:solidFill>
                  <a:schemeClr val="bg1"/>
                </a:solidFill>
              </a:rPr>
              <a:t>Senate</a:t>
            </a:r>
            <a:br>
              <a:rPr lang="en-US" sz="4800" dirty="0">
                <a:solidFill>
                  <a:schemeClr val="bg1"/>
                </a:solidFill>
              </a:rPr>
            </a:br>
            <a:r>
              <a:rPr lang="en-US" sz="4800" dirty="0">
                <a:solidFill>
                  <a:schemeClr val="bg1"/>
                </a:solidFill>
              </a:rPr>
              <a:t>Concurrent Resolution</a:t>
            </a:r>
          </a:p>
        </p:txBody>
      </p:sp>
      <p:graphicFrame>
        <p:nvGraphicFramePr>
          <p:cNvPr id="3" name="Table 2">
            <a:extLst>
              <a:ext uri="{FF2B5EF4-FFF2-40B4-BE49-F238E27FC236}">
                <a16:creationId xmlns:a16="http://schemas.microsoft.com/office/drawing/2014/main" id="{25172968-84CB-49FB-8D9D-91973C4742F8}"/>
              </a:ext>
            </a:extLst>
          </p:cNvPr>
          <p:cNvGraphicFramePr>
            <a:graphicFrameLocks noGrp="1"/>
          </p:cNvGraphicFramePr>
          <p:nvPr>
            <p:extLst>
              <p:ext uri="{D42A27DB-BD31-4B8C-83A1-F6EECF244321}">
                <p14:modId xmlns:p14="http://schemas.microsoft.com/office/powerpoint/2010/main" val="2338455655"/>
              </p:ext>
            </p:extLst>
          </p:nvPr>
        </p:nvGraphicFramePr>
        <p:xfrm>
          <a:off x="4050807" y="0"/>
          <a:ext cx="8135508" cy="6858000"/>
        </p:xfrm>
        <a:graphic>
          <a:graphicData uri="http://schemas.openxmlformats.org/drawingml/2006/table">
            <a:tbl>
              <a:tblPr>
                <a:tableStyleId>{5C22544A-7EE6-4342-B048-85BDC9FD1C3A}</a:tableStyleId>
              </a:tblPr>
              <a:tblGrid>
                <a:gridCol w="1399492">
                  <a:extLst>
                    <a:ext uri="{9D8B030D-6E8A-4147-A177-3AD203B41FA5}">
                      <a16:colId xmlns:a16="http://schemas.microsoft.com/office/drawing/2014/main" val="2647933576"/>
                    </a:ext>
                  </a:extLst>
                </a:gridCol>
                <a:gridCol w="1168806">
                  <a:extLst>
                    <a:ext uri="{9D8B030D-6E8A-4147-A177-3AD203B41FA5}">
                      <a16:colId xmlns:a16="http://schemas.microsoft.com/office/drawing/2014/main" val="3940984626"/>
                    </a:ext>
                  </a:extLst>
                </a:gridCol>
                <a:gridCol w="3121944">
                  <a:extLst>
                    <a:ext uri="{9D8B030D-6E8A-4147-A177-3AD203B41FA5}">
                      <a16:colId xmlns:a16="http://schemas.microsoft.com/office/drawing/2014/main" val="215475621"/>
                    </a:ext>
                  </a:extLst>
                </a:gridCol>
                <a:gridCol w="2445266">
                  <a:extLst>
                    <a:ext uri="{9D8B030D-6E8A-4147-A177-3AD203B41FA5}">
                      <a16:colId xmlns:a16="http://schemas.microsoft.com/office/drawing/2014/main" val="3366498505"/>
                    </a:ext>
                  </a:extLst>
                </a:gridCol>
              </a:tblGrid>
              <a:tr h="3429000">
                <a:tc>
                  <a:txBody>
                    <a:bodyPr/>
                    <a:lstStyle/>
                    <a:p>
                      <a:pPr algn="l" fontAlgn="t"/>
                      <a:r>
                        <a:rPr lang="en-US" sz="1200" u="none" strike="noStrike">
                          <a:effectLst/>
                        </a:rPr>
                        <a:t>5/6/2020</a:t>
                      </a:r>
                      <a:endParaRPr lang="en-US" sz="1200" b="0" i="0" u="none" strike="noStrike">
                        <a:solidFill>
                          <a:srgbClr val="444444"/>
                        </a:solidFill>
                        <a:effectLst/>
                        <a:latin typeface="Open Sans"/>
                      </a:endParaRPr>
                    </a:p>
                  </a:txBody>
                  <a:tcPr marL="7620" marR="7620" marT="7620" marB="0"/>
                </a:tc>
                <a:tc>
                  <a:txBody>
                    <a:bodyPr/>
                    <a:lstStyle/>
                    <a:p>
                      <a:pPr algn="l" fontAlgn="t"/>
                      <a:r>
                        <a:rPr lang="en-US" sz="1100" u="sng" strike="noStrike">
                          <a:effectLst/>
                          <a:hlinkClick r:id="rId2"/>
                        </a:rPr>
                        <a:t>SCR 12</a:t>
                      </a:r>
                      <a:endParaRPr lang="en-US" sz="1100" b="0" i="0" u="sng" strike="noStrike">
                        <a:solidFill>
                          <a:srgbClr val="0563C1"/>
                        </a:solidFill>
                        <a:effectLst/>
                        <a:latin typeface="Calibri" panose="020F0502020204030204" pitchFamily="34" charset="0"/>
                      </a:endParaRPr>
                    </a:p>
                  </a:txBody>
                  <a:tcPr marL="7620" marR="7620" marT="7620" marB="0"/>
                </a:tc>
                <a:tc>
                  <a:txBody>
                    <a:bodyPr/>
                    <a:lstStyle/>
                    <a:p>
                      <a:pPr algn="l" fontAlgn="t"/>
                      <a:r>
                        <a:rPr lang="en-US" sz="1200" u="none" strike="noStrike">
                          <a:effectLst/>
                        </a:rPr>
                        <a:t>Denounce discriminatory words and deeds resulting from COVID-19</a:t>
                      </a:r>
                      <a:endParaRPr lang="en-US" sz="1200" b="0" i="0" u="none" strike="noStrike">
                        <a:solidFill>
                          <a:srgbClr val="444444"/>
                        </a:solidFill>
                        <a:effectLst/>
                        <a:latin typeface="Open Sans"/>
                      </a:endParaRPr>
                    </a:p>
                  </a:txBody>
                  <a:tcPr marL="7620" marR="7620" marT="7620" marB="0"/>
                </a:tc>
                <a:tc>
                  <a:txBody>
                    <a:bodyPr/>
                    <a:lstStyle/>
                    <a:p>
                      <a:pPr algn="l" fontAlgn="t"/>
                      <a:r>
                        <a:rPr lang="en-US" sz="1200" u="none" strike="noStrike">
                          <a:effectLst/>
                        </a:rPr>
                        <a:t>Refer to Committee</a:t>
                      </a:r>
                      <a:endParaRPr lang="en-US" sz="1200" b="0" i="0" u="none" strike="noStrike">
                        <a:solidFill>
                          <a:srgbClr val="444444"/>
                        </a:solidFill>
                        <a:effectLst/>
                        <a:latin typeface="Open Sans"/>
                      </a:endParaRPr>
                    </a:p>
                  </a:txBody>
                  <a:tcPr marL="7620" marR="7620" marT="7620" marB="0"/>
                </a:tc>
                <a:extLst>
                  <a:ext uri="{0D108BD9-81ED-4DB2-BD59-A6C34878D82A}">
                    <a16:rowId xmlns:a16="http://schemas.microsoft.com/office/drawing/2014/main" val="2780698387"/>
                  </a:ext>
                </a:extLst>
              </a:tr>
              <a:tr h="3429000">
                <a:tc>
                  <a:txBody>
                    <a:bodyPr/>
                    <a:lstStyle/>
                    <a:p>
                      <a:pPr algn="l" fontAlgn="t"/>
                      <a:r>
                        <a:rPr lang="en-US" sz="1200" u="none" strike="noStrike">
                          <a:effectLst/>
                        </a:rPr>
                        <a:t>5/20/2020</a:t>
                      </a:r>
                      <a:endParaRPr lang="en-US" sz="1200" b="0" i="0" u="none" strike="noStrike">
                        <a:solidFill>
                          <a:srgbClr val="444444"/>
                        </a:solidFill>
                        <a:effectLst/>
                        <a:latin typeface="Open Sans"/>
                      </a:endParaRPr>
                    </a:p>
                  </a:txBody>
                  <a:tcPr marL="7620" marR="7620" marT="7620" marB="0"/>
                </a:tc>
                <a:tc>
                  <a:txBody>
                    <a:bodyPr/>
                    <a:lstStyle/>
                    <a:p>
                      <a:pPr algn="l" fontAlgn="t"/>
                      <a:r>
                        <a:rPr lang="en-US" sz="1100" u="sng" strike="noStrike">
                          <a:effectLst/>
                          <a:hlinkClick r:id="rId3"/>
                        </a:rPr>
                        <a:t>SCR 13</a:t>
                      </a:r>
                      <a:endParaRPr lang="en-US" sz="1100" b="0" i="0" u="sng" strike="noStrike">
                        <a:solidFill>
                          <a:srgbClr val="0563C1"/>
                        </a:solidFill>
                        <a:effectLst/>
                        <a:latin typeface="Calibri" panose="020F0502020204030204" pitchFamily="34" charset="0"/>
                      </a:endParaRPr>
                    </a:p>
                  </a:txBody>
                  <a:tcPr marL="7620" marR="7620" marT="7620" marB="0"/>
                </a:tc>
                <a:tc>
                  <a:txBody>
                    <a:bodyPr/>
                    <a:lstStyle/>
                    <a:p>
                      <a:pPr algn="l" fontAlgn="t"/>
                      <a:r>
                        <a:rPr lang="en-US" sz="1200" u="none" strike="noStrike">
                          <a:effectLst/>
                        </a:rPr>
                        <a:t>Require branches of government conform to prescribed authority</a:t>
                      </a:r>
                      <a:endParaRPr lang="en-US" sz="1200" b="0" i="0" u="none" strike="noStrike">
                        <a:solidFill>
                          <a:srgbClr val="444444"/>
                        </a:solidFill>
                        <a:effectLst/>
                        <a:latin typeface="Open Sans"/>
                      </a:endParaRPr>
                    </a:p>
                  </a:txBody>
                  <a:tcPr marL="7620" marR="7620" marT="7620" marB="0"/>
                </a:tc>
                <a:tc>
                  <a:txBody>
                    <a:bodyPr/>
                    <a:lstStyle/>
                    <a:p>
                      <a:pPr algn="l" fontAlgn="t"/>
                      <a:r>
                        <a:rPr lang="en-US" sz="1200" u="none" strike="noStrike" dirty="0">
                          <a:effectLst/>
                        </a:rPr>
                        <a:t>Refer to Committee</a:t>
                      </a:r>
                      <a:endParaRPr lang="en-US" sz="1200" b="0" i="0" u="none" strike="noStrike" dirty="0">
                        <a:solidFill>
                          <a:srgbClr val="444444"/>
                        </a:solidFill>
                        <a:effectLst/>
                        <a:latin typeface="Open Sans"/>
                      </a:endParaRPr>
                    </a:p>
                  </a:txBody>
                  <a:tcPr marL="7620" marR="7620" marT="7620" marB="0"/>
                </a:tc>
                <a:extLst>
                  <a:ext uri="{0D108BD9-81ED-4DB2-BD59-A6C34878D82A}">
                    <a16:rowId xmlns:a16="http://schemas.microsoft.com/office/drawing/2014/main" val="1410572047"/>
                  </a:ext>
                </a:extLst>
              </a:tr>
            </a:tbl>
          </a:graphicData>
        </a:graphic>
      </p:graphicFrame>
    </p:spTree>
    <p:extLst>
      <p:ext uri="{BB962C8B-B14F-4D97-AF65-F5344CB8AC3E}">
        <p14:creationId xmlns:p14="http://schemas.microsoft.com/office/powerpoint/2010/main" val="2671524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F0502020204030204"/>
              <a:ea typeface="+mn-ea"/>
              <a:cs typeface="+mn-cs"/>
            </a:endParaRPr>
          </a:p>
        </p:txBody>
      </p:sp>
      <p:sp>
        <p:nvSpPr>
          <p:cNvPr id="12" name="Rectangle 11">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AE422CB-EBC9-4703-870C-8981A495893A}"/>
              </a:ext>
            </a:extLst>
          </p:cNvPr>
          <p:cNvSpPr>
            <a:spLocks noGrp="1"/>
          </p:cNvSpPr>
          <p:nvPr>
            <p:ph type="title"/>
          </p:nvPr>
        </p:nvSpPr>
        <p:spPr>
          <a:xfrm>
            <a:off x="492370" y="516835"/>
            <a:ext cx="3084844" cy="5772840"/>
          </a:xfrm>
        </p:spPr>
        <p:txBody>
          <a:bodyPr anchor="ctr">
            <a:normAutofit/>
          </a:bodyPr>
          <a:lstStyle/>
          <a:p>
            <a:r>
              <a:rPr lang="en-US" sz="4400" dirty="0">
                <a:solidFill>
                  <a:schemeClr val="bg1"/>
                </a:solidFill>
              </a:rPr>
              <a:t>COVID-19</a:t>
            </a:r>
            <a:br>
              <a:rPr lang="en-US" sz="4400" dirty="0">
                <a:solidFill>
                  <a:schemeClr val="bg1"/>
                </a:solidFill>
              </a:rPr>
            </a:br>
            <a:r>
              <a:rPr lang="en-US" sz="4400" dirty="0">
                <a:solidFill>
                  <a:schemeClr val="bg1"/>
                </a:solidFill>
              </a:rPr>
              <a:t>Bills</a:t>
            </a:r>
          </a:p>
        </p:txBody>
      </p:sp>
      <p:sp>
        <p:nvSpPr>
          <p:cNvPr id="7" name="TextBox 6">
            <a:extLst>
              <a:ext uri="{FF2B5EF4-FFF2-40B4-BE49-F238E27FC236}">
                <a16:creationId xmlns:a16="http://schemas.microsoft.com/office/drawing/2014/main" id="{FAD9CBA3-926F-4678-93E1-59D165D3EEE6}"/>
              </a:ext>
            </a:extLst>
          </p:cNvPr>
          <p:cNvSpPr txBox="1"/>
          <p:nvPr/>
        </p:nvSpPr>
        <p:spPr>
          <a:xfrm>
            <a:off x="5086905" y="719091"/>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5396F479-AA57-4FE8-8C10-FA903BB2FFC3}"/>
              </a:ext>
            </a:extLst>
          </p:cNvPr>
          <p:cNvSpPr txBox="1"/>
          <p:nvPr/>
        </p:nvSpPr>
        <p:spPr>
          <a:xfrm>
            <a:off x="6673290" y="165093"/>
            <a:ext cx="2896227" cy="923330"/>
          </a:xfrm>
          <a:prstGeom prst="rect">
            <a:avLst/>
          </a:prstGeom>
          <a:noFill/>
        </p:spPr>
        <p:txBody>
          <a:bodyPr wrap="square" rtlCol="0">
            <a:spAutoFit/>
          </a:bodyPr>
          <a:lstStyle/>
          <a:p>
            <a:r>
              <a:rPr lang="en-US" sz="5400" b="1" u="sng" dirty="0"/>
              <a:t>Overview</a:t>
            </a:r>
          </a:p>
        </p:txBody>
      </p:sp>
      <p:sp>
        <p:nvSpPr>
          <p:cNvPr id="4" name="TextBox 3">
            <a:extLst>
              <a:ext uri="{FF2B5EF4-FFF2-40B4-BE49-F238E27FC236}">
                <a16:creationId xmlns:a16="http://schemas.microsoft.com/office/drawing/2014/main" id="{1F16C5A9-FC10-40E8-9121-A534F2DCEEC0}"/>
              </a:ext>
            </a:extLst>
          </p:cNvPr>
          <p:cNvSpPr txBox="1"/>
          <p:nvPr/>
        </p:nvSpPr>
        <p:spPr>
          <a:xfrm>
            <a:off x="4377127" y="1253516"/>
            <a:ext cx="7435121" cy="3416320"/>
          </a:xfrm>
          <a:prstGeom prst="rect">
            <a:avLst/>
          </a:prstGeom>
          <a:noFill/>
        </p:spPr>
        <p:txBody>
          <a:bodyPr wrap="square" rtlCol="0">
            <a:spAutoFit/>
          </a:bodyPr>
          <a:lstStyle/>
          <a:p>
            <a:r>
              <a:rPr lang="en-US" b="1" dirty="0"/>
              <a:t>House Bill 606 </a:t>
            </a:r>
            <a:r>
              <a:rPr lang="en-US" dirty="0"/>
              <a:t>(Rep. </a:t>
            </a:r>
            <a:r>
              <a:rPr lang="en-US" dirty="0" err="1"/>
              <a:t>Grendell</a:t>
            </a:r>
            <a:r>
              <a:rPr lang="en-US" dirty="0"/>
              <a:t>)</a:t>
            </a:r>
            <a:r>
              <a:rPr lang="en-US" b="1" dirty="0"/>
              <a:t> </a:t>
            </a:r>
            <a:r>
              <a:rPr lang="en-US" dirty="0"/>
              <a:t>– Immunity from civil liability for persons who are essential workers related to COVID-19. </a:t>
            </a:r>
            <a:r>
              <a:rPr lang="en-US" dirty="0">
                <a:hlinkClick r:id="rId2"/>
              </a:rPr>
              <a:t>Analysis</a:t>
            </a:r>
            <a:r>
              <a:rPr lang="en-US" dirty="0"/>
              <a:t> by the Ohio Legislative Service Committee.  </a:t>
            </a:r>
            <a:endParaRPr lang="en-US" b="1" dirty="0"/>
          </a:p>
          <a:p>
            <a:endParaRPr lang="en-US" b="1" dirty="0"/>
          </a:p>
          <a:p>
            <a:r>
              <a:rPr lang="en-US" b="1" dirty="0"/>
              <a:t>House Bill 682  </a:t>
            </a:r>
            <a:r>
              <a:rPr lang="en-US" dirty="0"/>
              <a:t>(Rep. Vitale) - would require a two-thirds majority vote in each legislative chamber to approve a widespread mask mandate. Bills ordinarily require only a simple majority.</a:t>
            </a:r>
          </a:p>
          <a:p>
            <a:endParaRPr lang="en-US" dirty="0"/>
          </a:p>
          <a:p>
            <a:r>
              <a:rPr lang="en-US" b="1" dirty="0"/>
              <a:t>Senate Bill 310 - </a:t>
            </a:r>
            <a:r>
              <a:rPr lang="en-US" dirty="0"/>
              <a:t>the Ohio Senate unanimously passed Senate Bill 310, authorizing the distribution of $350 million of federal CARES Act funding to local communities across Ohio for COVID-19 pandemic-related expenses</a:t>
            </a:r>
            <a:endParaRPr lang="en-US" b="1" dirty="0"/>
          </a:p>
          <a:p>
            <a:endParaRPr lang="en-US" dirty="0"/>
          </a:p>
        </p:txBody>
      </p:sp>
    </p:spTree>
    <p:extLst>
      <p:ext uri="{BB962C8B-B14F-4D97-AF65-F5344CB8AC3E}">
        <p14:creationId xmlns:p14="http://schemas.microsoft.com/office/powerpoint/2010/main" val="2803743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F0502020204030204"/>
              <a:ea typeface="+mn-ea"/>
              <a:cs typeface="+mn-cs"/>
            </a:endParaRPr>
          </a:p>
        </p:txBody>
      </p:sp>
      <p:sp>
        <p:nvSpPr>
          <p:cNvPr id="12" name="Rectangle 11">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AE422CB-EBC9-4703-870C-8981A495893A}"/>
              </a:ext>
            </a:extLst>
          </p:cNvPr>
          <p:cNvSpPr>
            <a:spLocks noGrp="1"/>
          </p:cNvSpPr>
          <p:nvPr>
            <p:ph type="title"/>
          </p:nvPr>
        </p:nvSpPr>
        <p:spPr>
          <a:xfrm>
            <a:off x="492370" y="516835"/>
            <a:ext cx="3084844" cy="5772840"/>
          </a:xfrm>
        </p:spPr>
        <p:txBody>
          <a:bodyPr anchor="ctr">
            <a:normAutofit/>
          </a:bodyPr>
          <a:lstStyle/>
          <a:p>
            <a:r>
              <a:rPr lang="en-US" sz="4400" dirty="0">
                <a:solidFill>
                  <a:schemeClr val="bg1"/>
                </a:solidFill>
              </a:rPr>
              <a:t>COVID-19</a:t>
            </a:r>
            <a:br>
              <a:rPr lang="en-US" sz="4400" dirty="0">
                <a:solidFill>
                  <a:schemeClr val="bg1"/>
                </a:solidFill>
              </a:rPr>
            </a:br>
            <a:r>
              <a:rPr lang="en-US" sz="4400" dirty="0">
                <a:solidFill>
                  <a:schemeClr val="bg1"/>
                </a:solidFill>
              </a:rPr>
              <a:t>Bills</a:t>
            </a:r>
          </a:p>
        </p:txBody>
      </p:sp>
      <p:sp>
        <p:nvSpPr>
          <p:cNvPr id="7" name="TextBox 6">
            <a:extLst>
              <a:ext uri="{FF2B5EF4-FFF2-40B4-BE49-F238E27FC236}">
                <a16:creationId xmlns:a16="http://schemas.microsoft.com/office/drawing/2014/main" id="{FAD9CBA3-926F-4678-93E1-59D165D3EEE6}"/>
              </a:ext>
            </a:extLst>
          </p:cNvPr>
          <p:cNvSpPr txBox="1"/>
          <p:nvPr/>
        </p:nvSpPr>
        <p:spPr>
          <a:xfrm>
            <a:off x="5086905" y="719091"/>
            <a:ext cx="184731" cy="369332"/>
          </a:xfrm>
          <a:prstGeom prst="rect">
            <a:avLst/>
          </a:prstGeom>
          <a:noFill/>
        </p:spPr>
        <p:txBody>
          <a:bodyPr wrap="none" rtlCol="0">
            <a:spAutoFit/>
          </a:bodyPr>
          <a:lstStyle/>
          <a:p>
            <a:endParaRPr lang="en-US" dirty="0"/>
          </a:p>
        </p:txBody>
      </p:sp>
      <p:graphicFrame>
        <p:nvGraphicFramePr>
          <p:cNvPr id="8" name="Table 7">
            <a:extLst>
              <a:ext uri="{FF2B5EF4-FFF2-40B4-BE49-F238E27FC236}">
                <a16:creationId xmlns:a16="http://schemas.microsoft.com/office/drawing/2014/main" id="{A9163CFE-2B8D-4A00-B2CF-868957718ABA}"/>
              </a:ext>
            </a:extLst>
          </p:cNvPr>
          <p:cNvGraphicFramePr>
            <a:graphicFrameLocks noGrp="1"/>
          </p:cNvGraphicFramePr>
          <p:nvPr>
            <p:extLst>
              <p:ext uri="{D42A27DB-BD31-4B8C-83A1-F6EECF244321}">
                <p14:modId xmlns:p14="http://schemas.microsoft.com/office/powerpoint/2010/main" val="2100146693"/>
              </p:ext>
            </p:extLst>
          </p:nvPr>
        </p:nvGraphicFramePr>
        <p:xfrm>
          <a:off x="4050807" y="0"/>
          <a:ext cx="8146862" cy="6857996"/>
        </p:xfrm>
        <a:graphic>
          <a:graphicData uri="http://schemas.openxmlformats.org/drawingml/2006/table">
            <a:tbl>
              <a:tblPr>
                <a:tableStyleId>{5C22544A-7EE6-4342-B048-85BDC9FD1C3A}</a:tableStyleId>
              </a:tblPr>
              <a:tblGrid>
                <a:gridCol w="1401445">
                  <a:extLst>
                    <a:ext uri="{9D8B030D-6E8A-4147-A177-3AD203B41FA5}">
                      <a16:colId xmlns:a16="http://schemas.microsoft.com/office/drawing/2014/main" val="3916116933"/>
                    </a:ext>
                  </a:extLst>
                </a:gridCol>
                <a:gridCol w="1170438">
                  <a:extLst>
                    <a:ext uri="{9D8B030D-6E8A-4147-A177-3AD203B41FA5}">
                      <a16:colId xmlns:a16="http://schemas.microsoft.com/office/drawing/2014/main" val="2868880142"/>
                    </a:ext>
                  </a:extLst>
                </a:gridCol>
                <a:gridCol w="3126301">
                  <a:extLst>
                    <a:ext uri="{9D8B030D-6E8A-4147-A177-3AD203B41FA5}">
                      <a16:colId xmlns:a16="http://schemas.microsoft.com/office/drawing/2014/main" val="2205693626"/>
                    </a:ext>
                  </a:extLst>
                </a:gridCol>
                <a:gridCol w="2448678">
                  <a:extLst>
                    <a:ext uri="{9D8B030D-6E8A-4147-A177-3AD203B41FA5}">
                      <a16:colId xmlns:a16="http://schemas.microsoft.com/office/drawing/2014/main" val="3990267826"/>
                    </a:ext>
                  </a:extLst>
                </a:gridCol>
              </a:tblGrid>
              <a:tr h="341586">
                <a:tc>
                  <a:txBody>
                    <a:bodyPr/>
                    <a:lstStyle/>
                    <a:p>
                      <a:pPr algn="l" fontAlgn="t"/>
                      <a:r>
                        <a:rPr lang="en-US" sz="1050" u="none" strike="noStrike">
                          <a:effectLst/>
                        </a:rPr>
                        <a:t>5/15/2020</a:t>
                      </a:r>
                      <a:endParaRPr lang="en-US" sz="1050" b="0" i="0" u="none" strike="noStrike">
                        <a:solidFill>
                          <a:srgbClr val="444444"/>
                        </a:solidFill>
                        <a:effectLst/>
                        <a:latin typeface="Open Sans"/>
                      </a:endParaRPr>
                    </a:p>
                  </a:txBody>
                  <a:tcPr marL="3602" marR="3602" marT="3602" marB="0"/>
                </a:tc>
                <a:tc>
                  <a:txBody>
                    <a:bodyPr/>
                    <a:lstStyle/>
                    <a:p>
                      <a:pPr algn="l" fontAlgn="t"/>
                      <a:r>
                        <a:rPr lang="en-US" sz="1050" u="sng" strike="noStrike">
                          <a:effectLst/>
                          <a:hlinkClick r:id="rId2"/>
                        </a:rPr>
                        <a:t>HB 421</a:t>
                      </a:r>
                      <a:endParaRPr lang="en-US" sz="1050" b="0" i="0" u="sng" strike="noStrike">
                        <a:solidFill>
                          <a:srgbClr val="0563C1"/>
                        </a:solidFill>
                        <a:effectLst/>
                        <a:latin typeface="Calibri" panose="020F0502020204030204" pitchFamily="34" charset="0"/>
                      </a:endParaRPr>
                    </a:p>
                  </a:txBody>
                  <a:tcPr marL="3602" marR="3602" marT="3602" marB="0"/>
                </a:tc>
                <a:tc>
                  <a:txBody>
                    <a:bodyPr/>
                    <a:lstStyle/>
                    <a:p>
                      <a:pPr algn="l" fontAlgn="t"/>
                      <a:r>
                        <a:rPr lang="en-US" sz="1050" u="none" strike="noStrike">
                          <a:effectLst/>
                        </a:rPr>
                        <a:t>Provide immunity to hospital police officers</a:t>
                      </a:r>
                      <a:endParaRPr lang="en-US" sz="1050" b="0" i="0" u="none" strike="noStrike">
                        <a:solidFill>
                          <a:srgbClr val="444444"/>
                        </a:solidFill>
                        <a:effectLst/>
                        <a:latin typeface="Open Sans"/>
                      </a:endParaRPr>
                    </a:p>
                  </a:txBody>
                  <a:tcPr marL="3602" marR="3602" marT="3602" marB="0"/>
                </a:tc>
                <a:tc>
                  <a:txBody>
                    <a:bodyPr/>
                    <a:lstStyle/>
                    <a:p>
                      <a:pPr algn="l" fontAlgn="t"/>
                      <a:r>
                        <a:rPr lang="en-US" sz="1050" u="none" strike="noStrike">
                          <a:effectLst/>
                        </a:rPr>
                        <a:t>Introduced</a:t>
                      </a:r>
                      <a:endParaRPr lang="en-US" sz="1050" b="0" i="0" u="none" strike="noStrike">
                        <a:solidFill>
                          <a:srgbClr val="444444"/>
                        </a:solidFill>
                        <a:effectLst/>
                        <a:latin typeface="Open Sans"/>
                      </a:endParaRPr>
                    </a:p>
                  </a:txBody>
                  <a:tcPr marL="3602" marR="3602" marT="3602" marB="0"/>
                </a:tc>
                <a:extLst>
                  <a:ext uri="{0D108BD9-81ED-4DB2-BD59-A6C34878D82A}">
                    <a16:rowId xmlns:a16="http://schemas.microsoft.com/office/drawing/2014/main" val="3774190390"/>
                  </a:ext>
                </a:extLst>
              </a:tr>
              <a:tr h="341586">
                <a:tc>
                  <a:txBody>
                    <a:bodyPr/>
                    <a:lstStyle/>
                    <a:p>
                      <a:pPr algn="l" fontAlgn="t"/>
                      <a:r>
                        <a:rPr lang="en-US" sz="1050" u="none" strike="noStrike">
                          <a:effectLst/>
                        </a:rPr>
                        <a:t>5/5/2020</a:t>
                      </a:r>
                      <a:endParaRPr lang="en-US" sz="1050" b="0" i="0" u="none" strike="noStrike">
                        <a:solidFill>
                          <a:srgbClr val="444444"/>
                        </a:solidFill>
                        <a:effectLst/>
                        <a:latin typeface="Open Sans"/>
                      </a:endParaRPr>
                    </a:p>
                  </a:txBody>
                  <a:tcPr marL="3602" marR="3602" marT="3602" marB="0"/>
                </a:tc>
                <a:tc>
                  <a:txBody>
                    <a:bodyPr/>
                    <a:lstStyle/>
                    <a:p>
                      <a:pPr algn="l" fontAlgn="t"/>
                      <a:r>
                        <a:rPr lang="en-US" sz="1050" u="sng" strike="noStrike">
                          <a:effectLst/>
                          <a:hlinkClick r:id="rId3"/>
                        </a:rPr>
                        <a:t>HB 557</a:t>
                      </a:r>
                      <a:endParaRPr lang="en-US" sz="1050" b="0" i="0" u="sng" strike="noStrike">
                        <a:solidFill>
                          <a:srgbClr val="0563C1"/>
                        </a:solidFill>
                        <a:effectLst/>
                        <a:latin typeface="Calibri" panose="020F0502020204030204" pitchFamily="34" charset="0"/>
                      </a:endParaRPr>
                    </a:p>
                  </a:txBody>
                  <a:tcPr marL="3602" marR="3602" marT="3602" marB="0"/>
                </a:tc>
                <a:tc>
                  <a:txBody>
                    <a:bodyPr/>
                    <a:lstStyle/>
                    <a:p>
                      <a:pPr algn="l" fontAlgn="t"/>
                      <a:r>
                        <a:rPr lang="en-US" sz="1050" u="none" strike="noStrike">
                          <a:effectLst/>
                        </a:rPr>
                        <a:t>Allow public bodies-video meetings during health emergency</a:t>
                      </a:r>
                      <a:endParaRPr lang="en-US" sz="1050" b="0" i="0" u="none" strike="noStrike">
                        <a:solidFill>
                          <a:srgbClr val="444444"/>
                        </a:solidFill>
                        <a:effectLst/>
                        <a:latin typeface="Open Sans"/>
                      </a:endParaRPr>
                    </a:p>
                  </a:txBody>
                  <a:tcPr marL="3602" marR="3602" marT="3602" marB="0"/>
                </a:tc>
                <a:tc>
                  <a:txBody>
                    <a:bodyPr/>
                    <a:lstStyle/>
                    <a:p>
                      <a:pPr algn="l" fontAlgn="t"/>
                      <a:r>
                        <a:rPr lang="en-US" sz="1050" u="none" strike="noStrike">
                          <a:effectLst/>
                        </a:rPr>
                        <a:t>Refer to Committee</a:t>
                      </a:r>
                      <a:endParaRPr lang="en-US" sz="1050" b="0" i="0" u="none" strike="noStrike">
                        <a:solidFill>
                          <a:srgbClr val="444444"/>
                        </a:solidFill>
                        <a:effectLst/>
                        <a:latin typeface="Open Sans"/>
                      </a:endParaRPr>
                    </a:p>
                  </a:txBody>
                  <a:tcPr marL="3602" marR="3602" marT="3602" marB="0"/>
                </a:tc>
                <a:extLst>
                  <a:ext uri="{0D108BD9-81ED-4DB2-BD59-A6C34878D82A}">
                    <a16:rowId xmlns:a16="http://schemas.microsoft.com/office/drawing/2014/main" val="3339435678"/>
                  </a:ext>
                </a:extLst>
              </a:tr>
              <a:tr h="177362">
                <a:tc>
                  <a:txBody>
                    <a:bodyPr/>
                    <a:lstStyle/>
                    <a:p>
                      <a:pPr algn="l" fontAlgn="t"/>
                      <a:r>
                        <a:rPr lang="en-US" sz="1050" u="none" strike="noStrike">
                          <a:effectLst/>
                        </a:rPr>
                        <a:t>5/5/2020</a:t>
                      </a:r>
                      <a:endParaRPr lang="en-US" sz="1050" b="0" i="0" u="none" strike="noStrike">
                        <a:solidFill>
                          <a:srgbClr val="444444"/>
                        </a:solidFill>
                        <a:effectLst/>
                        <a:latin typeface="Open Sans"/>
                      </a:endParaRPr>
                    </a:p>
                  </a:txBody>
                  <a:tcPr marL="3602" marR="3602" marT="3602" marB="0"/>
                </a:tc>
                <a:tc>
                  <a:txBody>
                    <a:bodyPr/>
                    <a:lstStyle/>
                    <a:p>
                      <a:pPr algn="l" fontAlgn="t"/>
                      <a:r>
                        <a:rPr lang="en-US" sz="1050" u="sng" strike="noStrike">
                          <a:effectLst/>
                          <a:hlinkClick r:id="rId4"/>
                        </a:rPr>
                        <a:t>HB 560</a:t>
                      </a:r>
                      <a:endParaRPr lang="en-US" sz="1050" b="0" i="0" u="sng" strike="noStrike">
                        <a:solidFill>
                          <a:srgbClr val="0563C1"/>
                        </a:solidFill>
                        <a:effectLst/>
                        <a:latin typeface="Calibri" panose="020F0502020204030204" pitchFamily="34" charset="0"/>
                      </a:endParaRPr>
                    </a:p>
                  </a:txBody>
                  <a:tcPr marL="3602" marR="3602" marT="3602" marB="0"/>
                </a:tc>
                <a:tc>
                  <a:txBody>
                    <a:bodyPr/>
                    <a:lstStyle/>
                    <a:p>
                      <a:pPr algn="l" fontAlgn="t"/>
                      <a:r>
                        <a:rPr lang="en-US" sz="1050" u="none" strike="noStrike">
                          <a:effectLst/>
                        </a:rPr>
                        <a:t>Modify the law governing elections</a:t>
                      </a:r>
                      <a:endParaRPr lang="en-US" sz="1050" b="0" i="0" u="none" strike="noStrike">
                        <a:solidFill>
                          <a:srgbClr val="444444"/>
                        </a:solidFill>
                        <a:effectLst/>
                        <a:latin typeface="Open Sans"/>
                      </a:endParaRPr>
                    </a:p>
                  </a:txBody>
                  <a:tcPr marL="3602" marR="3602" marT="3602" marB="0"/>
                </a:tc>
                <a:tc>
                  <a:txBody>
                    <a:bodyPr/>
                    <a:lstStyle/>
                    <a:p>
                      <a:pPr algn="l" fontAlgn="t"/>
                      <a:r>
                        <a:rPr lang="en-US" sz="1050" u="none" strike="noStrike">
                          <a:effectLst/>
                        </a:rPr>
                        <a:t>Refer to Committee</a:t>
                      </a:r>
                      <a:endParaRPr lang="en-US" sz="1050" b="0" i="0" u="none" strike="noStrike">
                        <a:solidFill>
                          <a:srgbClr val="444444"/>
                        </a:solidFill>
                        <a:effectLst/>
                        <a:latin typeface="Open Sans"/>
                      </a:endParaRPr>
                    </a:p>
                  </a:txBody>
                  <a:tcPr marL="3602" marR="3602" marT="3602" marB="0"/>
                </a:tc>
                <a:extLst>
                  <a:ext uri="{0D108BD9-81ED-4DB2-BD59-A6C34878D82A}">
                    <a16:rowId xmlns:a16="http://schemas.microsoft.com/office/drawing/2014/main" val="1219596225"/>
                  </a:ext>
                </a:extLst>
              </a:tr>
              <a:tr h="341586">
                <a:tc>
                  <a:txBody>
                    <a:bodyPr/>
                    <a:lstStyle/>
                    <a:p>
                      <a:pPr algn="l" fontAlgn="t"/>
                      <a:r>
                        <a:rPr lang="en-US" sz="1050" u="none" strike="noStrike">
                          <a:effectLst/>
                        </a:rPr>
                        <a:t>5/5/2020</a:t>
                      </a:r>
                      <a:endParaRPr lang="en-US" sz="1050" b="0" i="0" u="none" strike="noStrike">
                        <a:solidFill>
                          <a:srgbClr val="444444"/>
                        </a:solidFill>
                        <a:effectLst/>
                        <a:latin typeface="Open Sans"/>
                      </a:endParaRPr>
                    </a:p>
                  </a:txBody>
                  <a:tcPr marL="3602" marR="3602" marT="3602" marB="0"/>
                </a:tc>
                <a:tc>
                  <a:txBody>
                    <a:bodyPr/>
                    <a:lstStyle/>
                    <a:p>
                      <a:pPr algn="l" fontAlgn="t"/>
                      <a:r>
                        <a:rPr lang="en-US" sz="1050" u="sng" strike="noStrike">
                          <a:effectLst/>
                          <a:hlinkClick r:id="rId5"/>
                        </a:rPr>
                        <a:t>HB 562</a:t>
                      </a:r>
                      <a:endParaRPr lang="en-US" sz="1050" b="0" i="0" u="sng" strike="noStrike">
                        <a:solidFill>
                          <a:srgbClr val="0563C1"/>
                        </a:solidFill>
                        <a:effectLst/>
                        <a:latin typeface="Calibri" panose="020F0502020204030204" pitchFamily="34" charset="0"/>
                      </a:endParaRPr>
                    </a:p>
                  </a:txBody>
                  <a:tcPr marL="3602" marR="3602" marT="3602" marB="0"/>
                </a:tc>
                <a:tc>
                  <a:txBody>
                    <a:bodyPr/>
                    <a:lstStyle/>
                    <a:p>
                      <a:pPr algn="l" fontAlgn="t"/>
                      <a:r>
                        <a:rPr lang="en-US" sz="1050" u="none" strike="noStrike">
                          <a:effectLst/>
                        </a:rPr>
                        <a:t>Prohibit eviction and foreclosure during COVID-19</a:t>
                      </a:r>
                      <a:endParaRPr lang="en-US" sz="1050" b="0" i="0" u="none" strike="noStrike">
                        <a:solidFill>
                          <a:srgbClr val="444444"/>
                        </a:solidFill>
                        <a:effectLst/>
                        <a:latin typeface="Open Sans"/>
                      </a:endParaRPr>
                    </a:p>
                  </a:txBody>
                  <a:tcPr marL="3602" marR="3602" marT="3602" marB="0"/>
                </a:tc>
                <a:tc>
                  <a:txBody>
                    <a:bodyPr/>
                    <a:lstStyle/>
                    <a:p>
                      <a:pPr algn="l" fontAlgn="t"/>
                      <a:r>
                        <a:rPr lang="en-US" sz="1050" u="none" strike="noStrike">
                          <a:effectLst/>
                        </a:rPr>
                        <a:t>Refer to Committee</a:t>
                      </a:r>
                      <a:endParaRPr lang="en-US" sz="1050" b="0" i="0" u="none" strike="noStrike">
                        <a:solidFill>
                          <a:srgbClr val="444444"/>
                        </a:solidFill>
                        <a:effectLst/>
                        <a:latin typeface="Open Sans"/>
                      </a:endParaRPr>
                    </a:p>
                  </a:txBody>
                  <a:tcPr marL="3602" marR="3602" marT="3602" marB="0"/>
                </a:tc>
                <a:extLst>
                  <a:ext uri="{0D108BD9-81ED-4DB2-BD59-A6C34878D82A}">
                    <a16:rowId xmlns:a16="http://schemas.microsoft.com/office/drawing/2014/main" val="2647112938"/>
                  </a:ext>
                </a:extLst>
              </a:tr>
              <a:tr h="341586">
                <a:tc>
                  <a:txBody>
                    <a:bodyPr/>
                    <a:lstStyle/>
                    <a:p>
                      <a:pPr algn="l" fontAlgn="t"/>
                      <a:r>
                        <a:rPr lang="en-US" sz="1050" u="none" strike="noStrike">
                          <a:effectLst/>
                        </a:rPr>
                        <a:t>5/5/2020</a:t>
                      </a:r>
                      <a:endParaRPr lang="en-US" sz="1050" b="0" i="0" u="none" strike="noStrike">
                        <a:solidFill>
                          <a:srgbClr val="444444"/>
                        </a:solidFill>
                        <a:effectLst/>
                        <a:latin typeface="Open Sans"/>
                      </a:endParaRPr>
                    </a:p>
                  </a:txBody>
                  <a:tcPr marL="3602" marR="3602" marT="3602" marB="0"/>
                </a:tc>
                <a:tc>
                  <a:txBody>
                    <a:bodyPr/>
                    <a:lstStyle/>
                    <a:p>
                      <a:pPr algn="l" fontAlgn="t"/>
                      <a:r>
                        <a:rPr lang="en-US" sz="1050" u="sng" strike="noStrike">
                          <a:effectLst/>
                          <a:hlinkClick r:id="rId6"/>
                        </a:rPr>
                        <a:t>HB 563</a:t>
                      </a:r>
                      <a:endParaRPr lang="en-US" sz="1050" b="0" i="0" u="sng" strike="noStrike">
                        <a:solidFill>
                          <a:srgbClr val="0563C1"/>
                        </a:solidFill>
                        <a:effectLst/>
                        <a:latin typeface="Calibri" panose="020F0502020204030204" pitchFamily="34" charset="0"/>
                      </a:endParaRPr>
                    </a:p>
                  </a:txBody>
                  <a:tcPr marL="3602" marR="3602" marT="3602" marB="0"/>
                </a:tc>
                <a:tc>
                  <a:txBody>
                    <a:bodyPr/>
                    <a:lstStyle/>
                    <a:p>
                      <a:pPr algn="l" fontAlgn="t"/>
                      <a:r>
                        <a:rPr lang="en-US" sz="1050" u="none" strike="noStrike">
                          <a:effectLst/>
                        </a:rPr>
                        <a:t>Require notice of EMT transport of contagious patient</a:t>
                      </a:r>
                      <a:endParaRPr lang="en-US" sz="1050" b="0" i="0" u="none" strike="noStrike">
                        <a:solidFill>
                          <a:srgbClr val="444444"/>
                        </a:solidFill>
                        <a:effectLst/>
                        <a:latin typeface="Open Sans"/>
                      </a:endParaRPr>
                    </a:p>
                  </a:txBody>
                  <a:tcPr marL="3602" marR="3602" marT="3602" marB="0"/>
                </a:tc>
                <a:tc>
                  <a:txBody>
                    <a:bodyPr/>
                    <a:lstStyle/>
                    <a:p>
                      <a:pPr algn="l" fontAlgn="t"/>
                      <a:r>
                        <a:rPr lang="en-US" sz="1050" u="none" strike="noStrike">
                          <a:effectLst/>
                        </a:rPr>
                        <a:t>Refer to Committee</a:t>
                      </a:r>
                      <a:endParaRPr lang="en-US" sz="1050" b="0" i="0" u="none" strike="noStrike">
                        <a:solidFill>
                          <a:srgbClr val="444444"/>
                        </a:solidFill>
                        <a:effectLst/>
                        <a:latin typeface="Open Sans"/>
                      </a:endParaRPr>
                    </a:p>
                  </a:txBody>
                  <a:tcPr marL="3602" marR="3602" marT="3602" marB="0"/>
                </a:tc>
                <a:extLst>
                  <a:ext uri="{0D108BD9-81ED-4DB2-BD59-A6C34878D82A}">
                    <a16:rowId xmlns:a16="http://schemas.microsoft.com/office/drawing/2014/main" val="689176995"/>
                  </a:ext>
                </a:extLst>
              </a:tr>
              <a:tr h="341586">
                <a:tc>
                  <a:txBody>
                    <a:bodyPr/>
                    <a:lstStyle/>
                    <a:p>
                      <a:pPr algn="l" fontAlgn="t"/>
                      <a:r>
                        <a:rPr lang="en-US" sz="1050" u="none" strike="noStrike">
                          <a:effectLst/>
                        </a:rPr>
                        <a:t>5/5/2020</a:t>
                      </a:r>
                      <a:endParaRPr lang="en-US" sz="1050" b="0" i="0" u="none" strike="noStrike">
                        <a:solidFill>
                          <a:srgbClr val="444444"/>
                        </a:solidFill>
                        <a:effectLst/>
                        <a:latin typeface="Open Sans"/>
                      </a:endParaRPr>
                    </a:p>
                  </a:txBody>
                  <a:tcPr marL="3602" marR="3602" marT="3602" marB="0"/>
                </a:tc>
                <a:tc>
                  <a:txBody>
                    <a:bodyPr/>
                    <a:lstStyle/>
                    <a:p>
                      <a:pPr algn="l" fontAlgn="t"/>
                      <a:r>
                        <a:rPr lang="en-US" sz="1050" u="sng" strike="noStrike">
                          <a:effectLst/>
                          <a:hlinkClick r:id="rId7"/>
                        </a:rPr>
                        <a:t>HB 564</a:t>
                      </a:r>
                      <a:endParaRPr lang="en-US" sz="1050" b="0" i="0" u="sng" strike="noStrike">
                        <a:solidFill>
                          <a:srgbClr val="0563C1"/>
                        </a:solidFill>
                        <a:effectLst/>
                        <a:latin typeface="Calibri" panose="020F0502020204030204" pitchFamily="34" charset="0"/>
                      </a:endParaRPr>
                    </a:p>
                  </a:txBody>
                  <a:tcPr marL="3602" marR="3602" marT="3602" marB="0"/>
                </a:tc>
                <a:tc>
                  <a:txBody>
                    <a:bodyPr/>
                    <a:lstStyle/>
                    <a:p>
                      <a:pPr algn="l" fontAlgn="t"/>
                      <a:r>
                        <a:rPr lang="en-US" sz="1050" u="none" strike="noStrike">
                          <a:effectLst/>
                        </a:rPr>
                        <a:t>Prevent utility disruption during COVID-19</a:t>
                      </a:r>
                      <a:endParaRPr lang="en-US" sz="1050" b="0" i="0" u="none" strike="noStrike">
                        <a:solidFill>
                          <a:srgbClr val="444444"/>
                        </a:solidFill>
                        <a:effectLst/>
                        <a:latin typeface="Open Sans"/>
                      </a:endParaRPr>
                    </a:p>
                  </a:txBody>
                  <a:tcPr marL="3602" marR="3602" marT="3602" marB="0"/>
                </a:tc>
                <a:tc>
                  <a:txBody>
                    <a:bodyPr/>
                    <a:lstStyle/>
                    <a:p>
                      <a:pPr algn="l" fontAlgn="t"/>
                      <a:r>
                        <a:rPr lang="en-US" sz="1050" u="none" strike="noStrike">
                          <a:effectLst/>
                        </a:rPr>
                        <a:t>Refer to Committee</a:t>
                      </a:r>
                      <a:endParaRPr lang="en-US" sz="1050" b="0" i="0" u="none" strike="noStrike">
                        <a:solidFill>
                          <a:srgbClr val="444444"/>
                        </a:solidFill>
                        <a:effectLst/>
                        <a:latin typeface="Open Sans"/>
                      </a:endParaRPr>
                    </a:p>
                  </a:txBody>
                  <a:tcPr marL="3602" marR="3602" marT="3602" marB="0"/>
                </a:tc>
                <a:extLst>
                  <a:ext uri="{0D108BD9-81ED-4DB2-BD59-A6C34878D82A}">
                    <a16:rowId xmlns:a16="http://schemas.microsoft.com/office/drawing/2014/main" val="3228774124"/>
                  </a:ext>
                </a:extLst>
              </a:tr>
              <a:tr h="341586">
                <a:tc>
                  <a:txBody>
                    <a:bodyPr/>
                    <a:lstStyle/>
                    <a:p>
                      <a:pPr algn="l" fontAlgn="t"/>
                      <a:r>
                        <a:rPr lang="en-US" sz="1050" u="none" strike="noStrike">
                          <a:effectLst/>
                        </a:rPr>
                        <a:t>5/5/2020</a:t>
                      </a:r>
                      <a:endParaRPr lang="en-US" sz="1050" b="0" i="0" u="none" strike="noStrike">
                        <a:solidFill>
                          <a:srgbClr val="444444"/>
                        </a:solidFill>
                        <a:effectLst/>
                        <a:latin typeface="Open Sans"/>
                      </a:endParaRPr>
                    </a:p>
                  </a:txBody>
                  <a:tcPr marL="3602" marR="3602" marT="3602" marB="0"/>
                </a:tc>
                <a:tc>
                  <a:txBody>
                    <a:bodyPr/>
                    <a:lstStyle/>
                    <a:p>
                      <a:pPr algn="l" fontAlgn="t"/>
                      <a:r>
                        <a:rPr lang="en-US" sz="1050" u="sng" strike="noStrike">
                          <a:effectLst/>
                          <a:hlinkClick r:id="rId8"/>
                        </a:rPr>
                        <a:t>HB 566</a:t>
                      </a:r>
                      <a:endParaRPr lang="en-US" sz="1050" b="0" i="0" u="sng" strike="noStrike">
                        <a:solidFill>
                          <a:srgbClr val="0563C1"/>
                        </a:solidFill>
                        <a:effectLst/>
                        <a:latin typeface="Calibri" panose="020F0502020204030204" pitchFamily="34" charset="0"/>
                      </a:endParaRPr>
                    </a:p>
                  </a:txBody>
                  <a:tcPr marL="3602" marR="3602" marT="3602" marB="0"/>
                </a:tc>
                <a:tc>
                  <a:txBody>
                    <a:bodyPr/>
                    <a:lstStyle/>
                    <a:p>
                      <a:pPr algn="l" fontAlgn="t"/>
                      <a:r>
                        <a:rPr lang="en-US" sz="1050" u="none" strike="noStrike">
                          <a:effectLst/>
                        </a:rPr>
                        <a:t>Increase local government fund distribution</a:t>
                      </a:r>
                      <a:endParaRPr lang="en-US" sz="1050" b="0" i="0" u="none" strike="noStrike">
                        <a:solidFill>
                          <a:srgbClr val="444444"/>
                        </a:solidFill>
                        <a:effectLst/>
                        <a:latin typeface="Open Sans"/>
                      </a:endParaRPr>
                    </a:p>
                  </a:txBody>
                  <a:tcPr marL="3602" marR="3602" marT="3602" marB="0"/>
                </a:tc>
                <a:tc>
                  <a:txBody>
                    <a:bodyPr/>
                    <a:lstStyle/>
                    <a:p>
                      <a:pPr algn="l" fontAlgn="t"/>
                      <a:r>
                        <a:rPr lang="en-US" sz="1050" u="none" strike="noStrike">
                          <a:effectLst/>
                        </a:rPr>
                        <a:t>Refer to Committee</a:t>
                      </a:r>
                      <a:endParaRPr lang="en-US" sz="1050" b="0" i="0" u="none" strike="noStrike">
                        <a:solidFill>
                          <a:srgbClr val="444444"/>
                        </a:solidFill>
                        <a:effectLst/>
                        <a:latin typeface="Open Sans"/>
                      </a:endParaRPr>
                    </a:p>
                  </a:txBody>
                  <a:tcPr marL="3602" marR="3602" marT="3602" marB="0"/>
                </a:tc>
                <a:extLst>
                  <a:ext uri="{0D108BD9-81ED-4DB2-BD59-A6C34878D82A}">
                    <a16:rowId xmlns:a16="http://schemas.microsoft.com/office/drawing/2014/main" val="4262157802"/>
                  </a:ext>
                </a:extLst>
              </a:tr>
              <a:tr h="341586">
                <a:tc>
                  <a:txBody>
                    <a:bodyPr/>
                    <a:lstStyle/>
                    <a:p>
                      <a:pPr algn="l" fontAlgn="t"/>
                      <a:r>
                        <a:rPr lang="en-US" sz="1050" u="none" strike="noStrike">
                          <a:effectLst/>
                        </a:rPr>
                        <a:t>5/5/2020</a:t>
                      </a:r>
                      <a:endParaRPr lang="en-US" sz="1050" b="0" i="0" u="none" strike="noStrike">
                        <a:solidFill>
                          <a:srgbClr val="444444"/>
                        </a:solidFill>
                        <a:effectLst/>
                        <a:latin typeface="Open Sans"/>
                      </a:endParaRPr>
                    </a:p>
                  </a:txBody>
                  <a:tcPr marL="3602" marR="3602" marT="3602" marB="0"/>
                </a:tc>
                <a:tc>
                  <a:txBody>
                    <a:bodyPr/>
                    <a:lstStyle/>
                    <a:p>
                      <a:pPr algn="l" fontAlgn="t"/>
                      <a:r>
                        <a:rPr lang="en-US" sz="1050" u="sng" strike="noStrike">
                          <a:effectLst/>
                          <a:hlinkClick r:id="rId9"/>
                        </a:rPr>
                        <a:t>HB 570</a:t>
                      </a:r>
                      <a:endParaRPr lang="en-US" sz="1050" b="0" i="0" u="sng" strike="noStrike">
                        <a:solidFill>
                          <a:srgbClr val="0563C1"/>
                        </a:solidFill>
                        <a:effectLst/>
                        <a:latin typeface="Calibri" panose="020F0502020204030204" pitchFamily="34" charset="0"/>
                      </a:endParaRPr>
                    </a:p>
                  </a:txBody>
                  <a:tcPr marL="3602" marR="3602" marT="3602" marB="0"/>
                </a:tc>
                <a:tc>
                  <a:txBody>
                    <a:bodyPr/>
                    <a:lstStyle/>
                    <a:p>
                      <a:pPr algn="l" fontAlgn="t"/>
                      <a:r>
                        <a:rPr lang="en-US" sz="1050" u="none" strike="noStrike">
                          <a:effectLst/>
                        </a:rPr>
                        <a:t>Revise open bidding during COVID-19 emergency</a:t>
                      </a:r>
                      <a:endParaRPr lang="en-US" sz="1050" b="0" i="0" u="none" strike="noStrike">
                        <a:solidFill>
                          <a:srgbClr val="444444"/>
                        </a:solidFill>
                        <a:effectLst/>
                        <a:latin typeface="Open Sans"/>
                      </a:endParaRPr>
                    </a:p>
                  </a:txBody>
                  <a:tcPr marL="3602" marR="3602" marT="3602" marB="0"/>
                </a:tc>
                <a:tc>
                  <a:txBody>
                    <a:bodyPr/>
                    <a:lstStyle/>
                    <a:p>
                      <a:pPr algn="l" fontAlgn="t"/>
                      <a:r>
                        <a:rPr lang="en-US" sz="1050" u="none" strike="noStrike">
                          <a:effectLst/>
                        </a:rPr>
                        <a:t>Refer to Committee</a:t>
                      </a:r>
                      <a:endParaRPr lang="en-US" sz="1050" b="0" i="0" u="none" strike="noStrike">
                        <a:solidFill>
                          <a:srgbClr val="444444"/>
                        </a:solidFill>
                        <a:effectLst/>
                        <a:latin typeface="Open Sans"/>
                      </a:endParaRPr>
                    </a:p>
                  </a:txBody>
                  <a:tcPr marL="3602" marR="3602" marT="3602" marB="0"/>
                </a:tc>
                <a:extLst>
                  <a:ext uri="{0D108BD9-81ED-4DB2-BD59-A6C34878D82A}">
                    <a16:rowId xmlns:a16="http://schemas.microsoft.com/office/drawing/2014/main" val="900196785"/>
                  </a:ext>
                </a:extLst>
              </a:tr>
              <a:tr h="341586">
                <a:tc>
                  <a:txBody>
                    <a:bodyPr/>
                    <a:lstStyle/>
                    <a:p>
                      <a:pPr algn="l" fontAlgn="t"/>
                      <a:r>
                        <a:rPr lang="en-US" sz="1050" u="none" strike="noStrike">
                          <a:effectLst/>
                        </a:rPr>
                        <a:t>5/5/2020</a:t>
                      </a:r>
                      <a:endParaRPr lang="en-US" sz="1050" b="0" i="0" u="none" strike="noStrike">
                        <a:solidFill>
                          <a:srgbClr val="444444"/>
                        </a:solidFill>
                        <a:effectLst/>
                        <a:latin typeface="Open Sans"/>
                      </a:endParaRPr>
                    </a:p>
                  </a:txBody>
                  <a:tcPr marL="3602" marR="3602" marT="3602" marB="0"/>
                </a:tc>
                <a:tc>
                  <a:txBody>
                    <a:bodyPr/>
                    <a:lstStyle/>
                    <a:p>
                      <a:pPr algn="l" fontAlgn="t"/>
                      <a:r>
                        <a:rPr lang="en-US" sz="1050" u="sng" strike="noStrike">
                          <a:effectLst/>
                          <a:hlinkClick r:id="rId10"/>
                        </a:rPr>
                        <a:t>HB 575</a:t>
                      </a:r>
                      <a:endParaRPr lang="en-US" sz="1050" b="0" i="0" u="sng" strike="noStrike">
                        <a:solidFill>
                          <a:srgbClr val="0563C1"/>
                        </a:solidFill>
                        <a:effectLst/>
                        <a:latin typeface="Calibri" panose="020F0502020204030204" pitchFamily="34" charset="0"/>
                      </a:endParaRPr>
                    </a:p>
                  </a:txBody>
                  <a:tcPr marL="3602" marR="3602" marT="3602" marB="0"/>
                </a:tc>
                <a:tc>
                  <a:txBody>
                    <a:bodyPr/>
                    <a:lstStyle/>
                    <a:p>
                      <a:pPr algn="l" fontAlgn="t"/>
                      <a:r>
                        <a:rPr lang="en-US" sz="1050" u="none" strike="noStrike">
                          <a:effectLst/>
                        </a:rPr>
                        <a:t>Permit county payments by drop box during COVID-19</a:t>
                      </a:r>
                      <a:endParaRPr lang="en-US" sz="1050" b="0" i="0" u="none" strike="noStrike">
                        <a:solidFill>
                          <a:srgbClr val="444444"/>
                        </a:solidFill>
                        <a:effectLst/>
                        <a:latin typeface="Open Sans"/>
                      </a:endParaRPr>
                    </a:p>
                  </a:txBody>
                  <a:tcPr marL="3602" marR="3602" marT="3602" marB="0"/>
                </a:tc>
                <a:tc>
                  <a:txBody>
                    <a:bodyPr/>
                    <a:lstStyle/>
                    <a:p>
                      <a:pPr algn="l" fontAlgn="t"/>
                      <a:r>
                        <a:rPr lang="en-US" sz="1050" u="none" strike="noStrike">
                          <a:effectLst/>
                        </a:rPr>
                        <a:t>Refer to Committee</a:t>
                      </a:r>
                      <a:endParaRPr lang="en-US" sz="1050" b="0" i="0" u="none" strike="noStrike">
                        <a:solidFill>
                          <a:srgbClr val="444444"/>
                        </a:solidFill>
                        <a:effectLst/>
                        <a:latin typeface="Open Sans"/>
                      </a:endParaRPr>
                    </a:p>
                  </a:txBody>
                  <a:tcPr marL="3602" marR="3602" marT="3602" marB="0"/>
                </a:tc>
                <a:extLst>
                  <a:ext uri="{0D108BD9-81ED-4DB2-BD59-A6C34878D82A}">
                    <a16:rowId xmlns:a16="http://schemas.microsoft.com/office/drawing/2014/main" val="288973020"/>
                  </a:ext>
                </a:extLst>
              </a:tr>
              <a:tr h="341586">
                <a:tc>
                  <a:txBody>
                    <a:bodyPr/>
                    <a:lstStyle/>
                    <a:p>
                      <a:pPr algn="l" fontAlgn="t"/>
                      <a:r>
                        <a:rPr lang="en-US" sz="1050" u="none" strike="noStrike">
                          <a:effectLst/>
                        </a:rPr>
                        <a:t>5/5/2020</a:t>
                      </a:r>
                      <a:endParaRPr lang="en-US" sz="1050" b="0" i="0" u="none" strike="noStrike">
                        <a:solidFill>
                          <a:srgbClr val="444444"/>
                        </a:solidFill>
                        <a:effectLst/>
                        <a:latin typeface="Open Sans"/>
                      </a:endParaRPr>
                    </a:p>
                  </a:txBody>
                  <a:tcPr marL="3602" marR="3602" marT="3602" marB="0"/>
                </a:tc>
                <a:tc>
                  <a:txBody>
                    <a:bodyPr/>
                    <a:lstStyle/>
                    <a:p>
                      <a:pPr algn="l" fontAlgn="t"/>
                      <a:r>
                        <a:rPr lang="en-US" sz="1050" u="sng" strike="noStrike">
                          <a:effectLst/>
                          <a:hlinkClick r:id="rId11"/>
                        </a:rPr>
                        <a:t>HB 581</a:t>
                      </a:r>
                      <a:endParaRPr lang="en-US" sz="1050" b="0" i="0" u="sng" strike="noStrike">
                        <a:solidFill>
                          <a:srgbClr val="0563C1"/>
                        </a:solidFill>
                        <a:effectLst/>
                        <a:latin typeface="Calibri" panose="020F0502020204030204" pitchFamily="34" charset="0"/>
                      </a:endParaRPr>
                    </a:p>
                  </a:txBody>
                  <a:tcPr marL="3602" marR="3602" marT="3602" marB="0"/>
                </a:tc>
                <a:tc>
                  <a:txBody>
                    <a:bodyPr/>
                    <a:lstStyle/>
                    <a:p>
                      <a:pPr algn="l" fontAlgn="t"/>
                      <a:r>
                        <a:rPr lang="en-US" sz="1050" u="none" strike="noStrike">
                          <a:effectLst/>
                        </a:rPr>
                        <a:t>Address immediate concerns related to COVID-19</a:t>
                      </a:r>
                      <a:endParaRPr lang="en-US" sz="1050" b="0" i="0" u="none" strike="noStrike">
                        <a:solidFill>
                          <a:srgbClr val="444444"/>
                        </a:solidFill>
                        <a:effectLst/>
                        <a:latin typeface="Open Sans"/>
                      </a:endParaRPr>
                    </a:p>
                  </a:txBody>
                  <a:tcPr marL="3602" marR="3602" marT="3602" marB="0"/>
                </a:tc>
                <a:tc>
                  <a:txBody>
                    <a:bodyPr/>
                    <a:lstStyle/>
                    <a:p>
                      <a:pPr algn="l" fontAlgn="t"/>
                      <a:r>
                        <a:rPr lang="en-US" sz="1050" u="none" strike="noStrike">
                          <a:effectLst/>
                        </a:rPr>
                        <a:t>Refer to Committee</a:t>
                      </a:r>
                      <a:endParaRPr lang="en-US" sz="1050" b="0" i="0" u="none" strike="noStrike">
                        <a:solidFill>
                          <a:srgbClr val="444444"/>
                        </a:solidFill>
                        <a:effectLst/>
                        <a:latin typeface="Open Sans"/>
                      </a:endParaRPr>
                    </a:p>
                  </a:txBody>
                  <a:tcPr marL="3602" marR="3602" marT="3602" marB="0"/>
                </a:tc>
                <a:extLst>
                  <a:ext uri="{0D108BD9-81ED-4DB2-BD59-A6C34878D82A}">
                    <a16:rowId xmlns:a16="http://schemas.microsoft.com/office/drawing/2014/main" val="1746270814"/>
                  </a:ext>
                </a:extLst>
              </a:tr>
              <a:tr h="341586">
                <a:tc>
                  <a:txBody>
                    <a:bodyPr/>
                    <a:lstStyle/>
                    <a:p>
                      <a:pPr algn="l" fontAlgn="t"/>
                      <a:r>
                        <a:rPr lang="en-US" sz="1050" u="none" strike="noStrike">
                          <a:effectLst/>
                        </a:rPr>
                        <a:t>5/5/2020</a:t>
                      </a:r>
                      <a:endParaRPr lang="en-US" sz="1050" b="0" i="0" u="none" strike="noStrike">
                        <a:solidFill>
                          <a:srgbClr val="444444"/>
                        </a:solidFill>
                        <a:effectLst/>
                        <a:latin typeface="Open Sans"/>
                      </a:endParaRPr>
                    </a:p>
                  </a:txBody>
                  <a:tcPr marL="3602" marR="3602" marT="3602" marB="0"/>
                </a:tc>
                <a:tc>
                  <a:txBody>
                    <a:bodyPr/>
                    <a:lstStyle/>
                    <a:p>
                      <a:pPr algn="l" fontAlgn="t"/>
                      <a:r>
                        <a:rPr lang="en-US" sz="1050" u="sng" strike="noStrike">
                          <a:effectLst/>
                          <a:hlinkClick r:id="rId12"/>
                        </a:rPr>
                        <a:t>HB 590</a:t>
                      </a:r>
                      <a:endParaRPr lang="en-US" sz="1050" b="0" i="0" u="sng" strike="noStrike">
                        <a:solidFill>
                          <a:srgbClr val="0563C1"/>
                        </a:solidFill>
                        <a:effectLst/>
                        <a:latin typeface="Calibri" panose="020F0502020204030204" pitchFamily="34" charset="0"/>
                      </a:endParaRPr>
                    </a:p>
                  </a:txBody>
                  <a:tcPr marL="3602" marR="3602" marT="3602" marB="0"/>
                </a:tc>
                <a:tc>
                  <a:txBody>
                    <a:bodyPr/>
                    <a:lstStyle/>
                    <a:p>
                      <a:pPr algn="l" fontAlgn="t"/>
                      <a:r>
                        <a:rPr lang="en-US" sz="1050" u="none" strike="noStrike">
                          <a:effectLst/>
                        </a:rPr>
                        <a:t>Prohibit price gouging after a declaration of emergency</a:t>
                      </a:r>
                      <a:endParaRPr lang="en-US" sz="1050" b="0" i="0" u="none" strike="noStrike">
                        <a:solidFill>
                          <a:srgbClr val="444444"/>
                        </a:solidFill>
                        <a:effectLst/>
                        <a:latin typeface="Open Sans"/>
                      </a:endParaRPr>
                    </a:p>
                  </a:txBody>
                  <a:tcPr marL="3602" marR="3602" marT="3602" marB="0"/>
                </a:tc>
                <a:tc>
                  <a:txBody>
                    <a:bodyPr/>
                    <a:lstStyle/>
                    <a:p>
                      <a:pPr algn="l" fontAlgn="t"/>
                      <a:r>
                        <a:rPr lang="en-US" sz="1050" u="none" strike="noStrike">
                          <a:effectLst/>
                        </a:rPr>
                        <a:t>Refer to Committee</a:t>
                      </a:r>
                      <a:endParaRPr lang="en-US" sz="1050" b="0" i="0" u="none" strike="noStrike">
                        <a:solidFill>
                          <a:srgbClr val="444444"/>
                        </a:solidFill>
                        <a:effectLst/>
                        <a:latin typeface="Open Sans"/>
                      </a:endParaRPr>
                    </a:p>
                  </a:txBody>
                  <a:tcPr marL="3602" marR="3602" marT="3602" marB="0"/>
                </a:tc>
                <a:extLst>
                  <a:ext uri="{0D108BD9-81ED-4DB2-BD59-A6C34878D82A}">
                    <a16:rowId xmlns:a16="http://schemas.microsoft.com/office/drawing/2014/main" val="2303122529"/>
                  </a:ext>
                </a:extLst>
              </a:tr>
              <a:tr h="341586">
                <a:tc>
                  <a:txBody>
                    <a:bodyPr/>
                    <a:lstStyle/>
                    <a:p>
                      <a:pPr algn="l" fontAlgn="t"/>
                      <a:r>
                        <a:rPr lang="en-US" sz="1050" u="none" strike="noStrike">
                          <a:effectLst/>
                        </a:rPr>
                        <a:t>5/5/2020</a:t>
                      </a:r>
                      <a:endParaRPr lang="en-US" sz="1050" b="0" i="0" u="none" strike="noStrike">
                        <a:solidFill>
                          <a:srgbClr val="444444"/>
                        </a:solidFill>
                        <a:effectLst/>
                        <a:latin typeface="Open Sans"/>
                      </a:endParaRPr>
                    </a:p>
                  </a:txBody>
                  <a:tcPr marL="3602" marR="3602" marT="3602" marB="0"/>
                </a:tc>
                <a:tc>
                  <a:txBody>
                    <a:bodyPr/>
                    <a:lstStyle/>
                    <a:p>
                      <a:pPr algn="l" fontAlgn="t"/>
                      <a:r>
                        <a:rPr lang="en-US" sz="1050" u="sng" strike="noStrike">
                          <a:effectLst/>
                          <a:hlinkClick r:id="rId13"/>
                        </a:rPr>
                        <a:t>HB 591</a:t>
                      </a:r>
                      <a:endParaRPr lang="en-US" sz="1050" b="0" i="0" u="sng" strike="noStrike">
                        <a:solidFill>
                          <a:srgbClr val="0563C1"/>
                        </a:solidFill>
                        <a:effectLst/>
                        <a:latin typeface="Calibri" panose="020F0502020204030204" pitchFamily="34" charset="0"/>
                      </a:endParaRPr>
                    </a:p>
                  </a:txBody>
                  <a:tcPr marL="3602" marR="3602" marT="3602" marB="0"/>
                </a:tc>
                <a:tc>
                  <a:txBody>
                    <a:bodyPr/>
                    <a:lstStyle/>
                    <a:p>
                      <a:pPr algn="l" fontAlgn="t"/>
                      <a:r>
                        <a:rPr lang="en-US" sz="1050" u="none" strike="noStrike">
                          <a:effectLst/>
                        </a:rPr>
                        <a:t>Suspend municipal income tax withholding while COVID-19</a:t>
                      </a:r>
                      <a:endParaRPr lang="en-US" sz="1050" b="0" i="0" u="none" strike="noStrike">
                        <a:solidFill>
                          <a:srgbClr val="444444"/>
                        </a:solidFill>
                        <a:effectLst/>
                        <a:latin typeface="Open Sans"/>
                      </a:endParaRPr>
                    </a:p>
                  </a:txBody>
                  <a:tcPr marL="3602" marR="3602" marT="3602" marB="0"/>
                </a:tc>
                <a:tc>
                  <a:txBody>
                    <a:bodyPr/>
                    <a:lstStyle/>
                    <a:p>
                      <a:pPr algn="l" fontAlgn="t"/>
                      <a:r>
                        <a:rPr lang="en-US" sz="1050" u="none" strike="noStrike">
                          <a:effectLst/>
                        </a:rPr>
                        <a:t>Refer to Committee</a:t>
                      </a:r>
                      <a:endParaRPr lang="en-US" sz="1050" b="0" i="0" u="none" strike="noStrike">
                        <a:solidFill>
                          <a:srgbClr val="444444"/>
                        </a:solidFill>
                        <a:effectLst/>
                        <a:latin typeface="Open Sans"/>
                      </a:endParaRPr>
                    </a:p>
                  </a:txBody>
                  <a:tcPr marL="3602" marR="3602" marT="3602" marB="0"/>
                </a:tc>
                <a:extLst>
                  <a:ext uri="{0D108BD9-81ED-4DB2-BD59-A6C34878D82A}">
                    <a16:rowId xmlns:a16="http://schemas.microsoft.com/office/drawing/2014/main" val="3562741594"/>
                  </a:ext>
                </a:extLst>
              </a:tr>
              <a:tr h="341586">
                <a:tc>
                  <a:txBody>
                    <a:bodyPr/>
                    <a:lstStyle/>
                    <a:p>
                      <a:pPr algn="l" fontAlgn="t"/>
                      <a:r>
                        <a:rPr lang="en-US" sz="1050" u="none" strike="noStrike">
                          <a:effectLst/>
                        </a:rPr>
                        <a:t>5/5/2020</a:t>
                      </a:r>
                      <a:endParaRPr lang="en-US" sz="1050" b="0" i="0" u="none" strike="noStrike">
                        <a:solidFill>
                          <a:srgbClr val="444444"/>
                        </a:solidFill>
                        <a:effectLst/>
                        <a:latin typeface="Open Sans"/>
                      </a:endParaRPr>
                    </a:p>
                  </a:txBody>
                  <a:tcPr marL="3602" marR="3602" marT="3602" marB="0"/>
                </a:tc>
                <a:tc>
                  <a:txBody>
                    <a:bodyPr/>
                    <a:lstStyle/>
                    <a:p>
                      <a:pPr algn="l" fontAlgn="t"/>
                      <a:r>
                        <a:rPr lang="en-US" sz="1050" u="sng" strike="noStrike">
                          <a:effectLst/>
                          <a:hlinkClick r:id="rId14"/>
                        </a:rPr>
                        <a:t>HB 592</a:t>
                      </a:r>
                      <a:endParaRPr lang="en-US" sz="1050" b="0" i="0" u="sng" strike="noStrike">
                        <a:solidFill>
                          <a:srgbClr val="0563C1"/>
                        </a:solidFill>
                        <a:effectLst/>
                        <a:latin typeface="Calibri" panose="020F0502020204030204" pitchFamily="34" charset="0"/>
                      </a:endParaRPr>
                    </a:p>
                  </a:txBody>
                  <a:tcPr marL="3602" marR="3602" marT="3602" marB="0"/>
                </a:tc>
                <a:tc>
                  <a:txBody>
                    <a:bodyPr/>
                    <a:lstStyle/>
                    <a:p>
                      <a:pPr algn="l" fontAlgn="t"/>
                      <a:r>
                        <a:rPr lang="en-US" sz="1050" u="none" strike="noStrike">
                          <a:effectLst/>
                        </a:rPr>
                        <a:t>Appropriate money to Association of Community Health Centers</a:t>
                      </a:r>
                      <a:endParaRPr lang="en-US" sz="1050" b="0" i="0" u="none" strike="noStrike">
                        <a:solidFill>
                          <a:srgbClr val="444444"/>
                        </a:solidFill>
                        <a:effectLst/>
                        <a:latin typeface="Open Sans"/>
                      </a:endParaRPr>
                    </a:p>
                  </a:txBody>
                  <a:tcPr marL="3602" marR="3602" marT="3602" marB="0"/>
                </a:tc>
                <a:tc>
                  <a:txBody>
                    <a:bodyPr/>
                    <a:lstStyle/>
                    <a:p>
                      <a:pPr algn="l" fontAlgn="t"/>
                      <a:r>
                        <a:rPr lang="en-US" sz="1050" u="none" strike="noStrike">
                          <a:effectLst/>
                        </a:rPr>
                        <a:t>Refer to Committee</a:t>
                      </a:r>
                      <a:endParaRPr lang="en-US" sz="1050" b="0" i="0" u="none" strike="noStrike">
                        <a:solidFill>
                          <a:srgbClr val="444444"/>
                        </a:solidFill>
                        <a:effectLst/>
                        <a:latin typeface="Open Sans"/>
                      </a:endParaRPr>
                    </a:p>
                  </a:txBody>
                  <a:tcPr marL="3602" marR="3602" marT="3602" marB="0"/>
                </a:tc>
                <a:extLst>
                  <a:ext uri="{0D108BD9-81ED-4DB2-BD59-A6C34878D82A}">
                    <a16:rowId xmlns:a16="http://schemas.microsoft.com/office/drawing/2014/main" val="1977702738"/>
                  </a:ext>
                </a:extLst>
              </a:tr>
              <a:tr h="177362">
                <a:tc>
                  <a:txBody>
                    <a:bodyPr/>
                    <a:lstStyle/>
                    <a:p>
                      <a:pPr algn="l" fontAlgn="t"/>
                      <a:r>
                        <a:rPr lang="en-US" sz="1050" u="none" strike="noStrike">
                          <a:effectLst/>
                        </a:rPr>
                        <a:t>5/5/2020</a:t>
                      </a:r>
                      <a:endParaRPr lang="en-US" sz="1050" b="0" i="0" u="none" strike="noStrike">
                        <a:solidFill>
                          <a:srgbClr val="444444"/>
                        </a:solidFill>
                        <a:effectLst/>
                        <a:latin typeface="Open Sans"/>
                      </a:endParaRPr>
                    </a:p>
                  </a:txBody>
                  <a:tcPr marL="3602" marR="3602" marT="3602" marB="0"/>
                </a:tc>
                <a:tc>
                  <a:txBody>
                    <a:bodyPr/>
                    <a:lstStyle/>
                    <a:p>
                      <a:pPr algn="l" fontAlgn="t"/>
                      <a:r>
                        <a:rPr lang="en-US" sz="1050" u="sng" strike="noStrike">
                          <a:effectLst/>
                          <a:hlinkClick r:id="rId15"/>
                        </a:rPr>
                        <a:t>HB 594</a:t>
                      </a:r>
                      <a:endParaRPr lang="en-US" sz="1050" b="0" i="0" u="sng" strike="noStrike">
                        <a:solidFill>
                          <a:srgbClr val="0563C1"/>
                        </a:solidFill>
                        <a:effectLst/>
                        <a:latin typeface="Calibri" panose="020F0502020204030204" pitchFamily="34" charset="0"/>
                      </a:endParaRPr>
                    </a:p>
                  </a:txBody>
                  <a:tcPr marL="3602" marR="3602" marT="3602" marB="0"/>
                </a:tc>
                <a:tc>
                  <a:txBody>
                    <a:bodyPr/>
                    <a:lstStyle/>
                    <a:p>
                      <a:pPr algn="l" fontAlgn="t"/>
                      <a:r>
                        <a:rPr lang="en-US" sz="1050" u="none" strike="noStrike">
                          <a:effectLst/>
                        </a:rPr>
                        <a:t>Employ retired first responders</a:t>
                      </a:r>
                      <a:endParaRPr lang="en-US" sz="1050" b="0" i="0" u="none" strike="noStrike">
                        <a:solidFill>
                          <a:srgbClr val="444444"/>
                        </a:solidFill>
                        <a:effectLst/>
                        <a:latin typeface="Open Sans"/>
                      </a:endParaRPr>
                    </a:p>
                  </a:txBody>
                  <a:tcPr marL="3602" marR="3602" marT="3602" marB="0"/>
                </a:tc>
                <a:tc>
                  <a:txBody>
                    <a:bodyPr/>
                    <a:lstStyle/>
                    <a:p>
                      <a:pPr algn="l" fontAlgn="t"/>
                      <a:r>
                        <a:rPr lang="en-US" sz="1050" u="none" strike="noStrike">
                          <a:effectLst/>
                        </a:rPr>
                        <a:t>Refer to Committee</a:t>
                      </a:r>
                      <a:endParaRPr lang="en-US" sz="1050" b="0" i="0" u="none" strike="noStrike">
                        <a:solidFill>
                          <a:srgbClr val="444444"/>
                        </a:solidFill>
                        <a:effectLst/>
                        <a:latin typeface="Open Sans"/>
                      </a:endParaRPr>
                    </a:p>
                  </a:txBody>
                  <a:tcPr marL="3602" marR="3602" marT="3602" marB="0"/>
                </a:tc>
                <a:extLst>
                  <a:ext uri="{0D108BD9-81ED-4DB2-BD59-A6C34878D82A}">
                    <a16:rowId xmlns:a16="http://schemas.microsoft.com/office/drawing/2014/main" val="2324081209"/>
                  </a:ext>
                </a:extLst>
              </a:tr>
              <a:tr h="177362">
                <a:tc>
                  <a:txBody>
                    <a:bodyPr/>
                    <a:lstStyle/>
                    <a:p>
                      <a:pPr algn="l" fontAlgn="t"/>
                      <a:r>
                        <a:rPr lang="en-US" sz="1050" u="none" strike="noStrike">
                          <a:effectLst/>
                        </a:rPr>
                        <a:t>5/5/2020</a:t>
                      </a:r>
                      <a:endParaRPr lang="en-US" sz="1050" b="0" i="0" u="none" strike="noStrike">
                        <a:solidFill>
                          <a:srgbClr val="444444"/>
                        </a:solidFill>
                        <a:effectLst/>
                        <a:latin typeface="Open Sans"/>
                      </a:endParaRPr>
                    </a:p>
                  </a:txBody>
                  <a:tcPr marL="3602" marR="3602" marT="3602" marB="0"/>
                </a:tc>
                <a:tc>
                  <a:txBody>
                    <a:bodyPr/>
                    <a:lstStyle/>
                    <a:p>
                      <a:pPr algn="l" fontAlgn="t"/>
                      <a:r>
                        <a:rPr lang="en-US" sz="1050" u="sng" strike="noStrike">
                          <a:effectLst/>
                          <a:hlinkClick r:id="rId16"/>
                        </a:rPr>
                        <a:t>HB 596</a:t>
                      </a:r>
                      <a:endParaRPr lang="en-US" sz="1050" b="0" i="0" u="sng" strike="noStrike">
                        <a:solidFill>
                          <a:srgbClr val="0563C1"/>
                        </a:solidFill>
                        <a:effectLst/>
                        <a:latin typeface="Calibri" panose="020F0502020204030204" pitchFamily="34" charset="0"/>
                      </a:endParaRPr>
                    </a:p>
                  </a:txBody>
                  <a:tcPr marL="3602" marR="3602" marT="3602" marB="0"/>
                </a:tc>
                <a:tc>
                  <a:txBody>
                    <a:bodyPr/>
                    <a:lstStyle/>
                    <a:p>
                      <a:pPr algn="l" fontAlgn="t"/>
                      <a:r>
                        <a:rPr lang="en-US" sz="1050" u="none" strike="noStrike">
                          <a:effectLst/>
                        </a:rPr>
                        <a:t>Halt debt collection</a:t>
                      </a:r>
                      <a:endParaRPr lang="en-US" sz="1050" b="0" i="0" u="none" strike="noStrike">
                        <a:solidFill>
                          <a:srgbClr val="444444"/>
                        </a:solidFill>
                        <a:effectLst/>
                        <a:latin typeface="Open Sans"/>
                      </a:endParaRPr>
                    </a:p>
                  </a:txBody>
                  <a:tcPr marL="3602" marR="3602" marT="3602" marB="0"/>
                </a:tc>
                <a:tc>
                  <a:txBody>
                    <a:bodyPr/>
                    <a:lstStyle/>
                    <a:p>
                      <a:pPr algn="l" fontAlgn="t"/>
                      <a:r>
                        <a:rPr lang="en-US" sz="1050" u="none" strike="noStrike">
                          <a:effectLst/>
                        </a:rPr>
                        <a:t>Refer to Committee</a:t>
                      </a:r>
                      <a:endParaRPr lang="en-US" sz="1050" b="0" i="0" u="none" strike="noStrike">
                        <a:solidFill>
                          <a:srgbClr val="444444"/>
                        </a:solidFill>
                        <a:effectLst/>
                        <a:latin typeface="Open Sans"/>
                      </a:endParaRPr>
                    </a:p>
                  </a:txBody>
                  <a:tcPr marL="3602" marR="3602" marT="3602" marB="0"/>
                </a:tc>
                <a:extLst>
                  <a:ext uri="{0D108BD9-81ED-4DB2-BD59-A6C34878D82A}">
                    <a16:rowId xmlns:a16="http://schemas.microsoft.com/office/drawing/2014/main" val="2874520050"/>
                  </a:ext>
                </a:extLst>
              </a:tr>
              <a:tr h="341586">
                <a:tc>
                  <a:txBody>
                    <a:bodyPr/>
                    <a:lstStyle/>
                    <a:p>
                      <a:pPr algn="l" fontAlgn="t"/>
                      <a:r>
                        <a:rPr lang="en-US" sz="1050" u="none" strike="noStrike">
                          <a:effectLst/>
                        </a:rPr>
                        <a:t>5/5/2020</a:t>
                      </a:r>
                      <a:endParaRPr lang="en-US" sz="1050" b="0" i="0" u="none" strike="noStrike">
                        <a:solidFill>
                          <a:srgbClr val="444444"/>
                        </a:solidFill>
                        <a:effectLst/>
                        <a:latin typeface="Open Sans"/>
                      </a:endParaRPr>
                    </a:p>
                  </a:txBody>
                  <a:tcPr marL="3602" marR="3602" marT="3602" marB="0"/>
                </a:tc>
                <a:tc>
                  <a:txBody>
                    <a:bodyPr/>
                    <a:lstStyle/>
                    <a:p>
                      <a:pPr algn="l" fontAlgn="t"/>
                      <a:r>
                        <a:rPr lang="en-US" sz="1050" u="sng" strike="noStrike">
                          <a:effectLst/>
                          <a:hlinkClick r:id="rId17"/>
                        </a:rPr>
                        <a:t>HB 597</a:t>
                      </a:r>
                      <a:endParaRPr lang="en-US" sz="1050" b="0" i="0" u="sng" strike="noStrike">
                        <a:solidFill>
                          <a:srgbClr val="0563C1"/>
                        </a:solidFill>
                        <a:effectLst/>
                        <a:latin typeface="Calibri" panose="020F0502020204030204" pitchFamily="34" charset="0"/>
                      </a:endParaRPr>
                    </a:p>
                  </a:txBody>
                  <a:tcPr marL="3602" marR="3602" marT="3602" marB="0"/>
                </a:tc>
                <a:tc>
                  <a:txBody>
                    <a:bodyPr/>
                    <a:lstStyle/>
                    <a:p>
                      <a:pPr algn="l" fontAlgn="t"/>
                      <a:r>
                        <a:rPr lang="en-US" sz="1050" u="none" strike="noStrike">
                          <a:effectLst/>
                        </a:rPr>
                        <a:t>Halt debt collection/freeze interest against state universities</a:t>
                      </a:r>
                      <a:endParaRPr lang="en-US" sz="1050" b="0" i="0" u="none" strike="noStrike">
                        <a:solidFill>
                          <a:srgbClr val="444444"/>
                        </a:solidFill>
                        <a:effectLst/>
                        <a:latin typeface="Open Sans"/>
                      </a:endParaRPr>
                    </a:p>
                  </a:txBody>
                  <a:tcPr marL="3602" marR="3602" marT="3602" marB="0"/>
                </a:tc>
                <a:tc>
                  <a:txBody>
                    <a:bodyPr/>
                    <a:lstStyle/>
                    <a:p>
                      <a:pPr algn="l" fontAlgn="t"/>
                      <a:r>
                        <a:rPr lang="en-US" sz="1050" u="none" strike="noStrike">
                          <a:effectLst/>
                        </a:rPr>
                        <a:t>Refer to Committee</a:t>
                      </a:r>
                      <a:endParaRPr lang="en-US" sz="1050" b="0" i="0" u="none" strike="noStrike">
                        <a:solidFill>
                          <a:srgbClr val="444444"/>
                        </a:solidFill>
                        <a:effectLst/>
                        <a:latin typeface="Open Sans"/>
                      </a:endParaRPr>
                    </a:p>
                  </a:txBody>
                  <a:tcPr marL="3602" marR="3602" marT="3602" marB="0"/>
                </a:tc>
                <a:extLst>
                  <a:ext uri="{0D108BD9-81ED-4DB2-BD59-A6C34878D82A}">
                    <a16:rowId xmlns:a16="http://schemas.microsoft.com/office/drawing/2014/main" val="1820075364"/>
                  </a:ext>
                </a:extLst>
              </a:tr>
              <a:tr h="341586">
                <a:tc>
                  <a:txBody>
                    <a:bodyPr/>
                    <a:lstStyle/>
                    <a:p>
                      <a:pPr algn="l" fontAlgn="t"/>
                      <a:r>
                        <a:rPr lang="en-US" sz="1050" u="none" strike="noStrike">
                          <a:effectLst/>
                        </a:rPr>
                        <a:t>5/5/2020</a:t>
                      </a:r>
                      <a:endParaRPr lang="en-US" sz="1050" b="0" i="0" u="none" strike="noStrike">
                        <a:solidFill>
                          <a:srgbClr val="444444"/>
                        </a:solidFill>
                        <a:effectLst/>
                        <a:latin typeface="Open Sans"/>
                      </a:endParaRPr>
                    </a:p>
                  </a:txBody>
                  <a:tcPr marL="3602" marR="3602" marT="3602" marB="0"/>
                </a:tc>
                <a:tc>
                  <a:txBody>
                    <a:bodyPr/>
                    <a:lstStyle/>
                    <a:p>
                      <a:pPr algn="l" fontAlgn="t"/>
                      <a:r>
                        <a:rPr lang="en-US" sz="1050" u="sng" strike="noStrike">
                          <a:effectLst/>
                          <a:hlinkClick r:id="rId18"/>
                        </a:rPr>
                        <a:t>HB 599</a:t>
                      </a:r>
                      <a:endParaRPr lang="en-US" sz="1050" b="0" i="0" u="sng" strike="noStrike">
                        <a:solidFill>
                          <a:srgbClr val="0563C1"/>
                        </a:solidFill>
                        <a:effectLst/>
                        <a:latin typeface="Calibri" panose="020F0502020204030204" pitchFamily="34" charset="0"/>
                      </a:endParaRPr>
                    </a:p>
                  </a:txBody>
                  <a:tcPr marL="3602" marR="3602" marT="3602" marB="0"/>
                </a:tc>
                <a:tc>
                  <a:txBody>
                    <a:bodyPr/>
                    <a:lstStyle/>
                    <a:p>
                      <a:pPr algn="l" fontAlgn="t"/>
                      <a:r>
                        <a:rPr lang="en-US" sz="1050" u="none" strike="noStrike">
                          <a:effectLst/>
                        </a:rPr>
                        <a:t>Notify medical/funeral workers if handle COVID-19 patient</a:t>
                      </a:r>
                      <a:endParaRPr lang="en-US" sz="1050" b="0" i="0" u="none" strike="noStrike">
                        <a:solidFill>
                          <a:srgbClr val="444444"/>
                        </a:solidFill>
                        <a:effectLst/>
                        <a:latin typeface="Open Sans"/>
                      </a:endParaRPr>
                    </a:p>
                  </a:txBody>
                  <a:tcPr marL="3602" marR="3602" marT="3602" marB="0"/>
                </a:tc>
                <a:tc>
                  <a:txBody>
                    <a:bodyPr/>
                    <a:lstStyle/>
                    <a:p>
                      <a:pPr algn="l" fontAlgn="t"/>
                      <a:r>
                        <a:rPr lang="en-US" sz="1050" u="none" strike="noStrike">
                          <a:effectLst/>
                        </a:rPr>
                        <a:t>Refer to Committee</a:t>
                      </a:r>
                      <a:endParaRPr lang="en-US" sz="1050" b="0" i="0" u="none" strike="noStrike">
                        <a:solidFill>
                          <a:srgbClr val="444444"/>
                        </a:solidFill>
                        <a:effectLst/>
                        <a:latin typeface="Open Sans"/>
                      </a:endParaRPr>
                    </a:p>
                  </a:txBody>
                  <a:tcPr marL="3602" marR="3602" marT="3602" marB="0"/>
                </a:tc>
                <a:extLst>
                  <a:ext uri="{0D108BD9-81ED-4DB2-BD59-A6C34878D82A}">
                    <a16:rowId xmlns:a16="http://schemas.microsoft.com/office/drawing/2014/main" val="3858457498"/>
                  </a:ext>
                </a:extLst>
              </a:tr>
              <a:tr h="341586">
                <a:tc>
                  <a:txBody>
                    <a:bodyPr/>
                    <a:lstStyle/>
                    <a:p>
                      <a:pPr algn="l" fontAlgn="t"/>
                      <a:r>
                        <a:rPr lang="en-US" sz="1050" u="none" strike="noStrike">
                          <a:effectLst/>
                        </a:rPr>
                        <a:t>5/5/2020</a:t>
                      </a:r>
                      <a:endParaRPr lang="en-US" sz="1050" b="0" i="0" u="none" strike="noStrike">
                        <a:solidFill>
                          <a:srgbClr val="444444"/>
                        </a:solidFill>
                        <a:effectLst/>
                        <a:latin typeface="Open Sans"/>
                      </a:endParaRPr>
                    </a:p>
                  </a:txBody>
                  <a:tcPr marL="3602" marR="3602" marT="3602" marB="0"/>
                </a:tc>
                <a:tc>
                  <a:txBody>
                    <a:bodyPr/>
                    <a:lstStyle/>
                    <a:p>
                      <a:pPr algn="l" fontAlgn="t"/>
                      <a:r>
                        <a:rPr lang="en-US" sz="1050" u="sng" strike="noStrike">
                          <a:effectLst/>
                          <a:hlinkClick r:id="rId19"/>
                        </a:rPr>
                        <a:t>HB 600</a:t>
                      </a:r>
                      <a:endParaRPr lang="en-US" sz="1050" b="0" i="0" u="sng" strike="noStrike">
                        <a:solidFill>
                          <a:srgbClr val="0563C1"/>
                        </a:solidFill>
                        <a:effectLst/>
                        <a:latin typeface="Calibri" panose="020F0502020204030204" pitchFamily="34" charset="0"/>
                      </a:endParaRPr>
                    </a:p>
                  </a:txBody>
                  <a:tcPr marL="3602" marR="3602" marT="3602" marB="0"/>
                </a:tc>
                <a:tc>
                  <a:txBody>
                    <a:bodyPr/>
                    <a:lstStyle/>
                    <a:p>
                      <a:pPr algn="l" fontAlgn="t"/>
                      <a:r>
                        <a:rPr lang="en-US" sz="1050" u="none" strike="noStrike">
                          <a:effectLst/>
                        </a:rPr>
                        <a:t>Authorize commercial driver licensee to drive ambulance</a:t>
                      </a:r>
                      <a:endParaRPr lang="en-US" sz="1050" b="0" i="0" u="none" strike="noStrike">
                        <a:solidFill>
                          <a:srgbClr val="444444"/>
                        </a:solidFill>
                        <a:effectLst/>
                        <a:latin typeface="Open Sans"/>
                      </a:endParaRPr>
                    </a:p>
                  </a:txBody>
                  <a:tcPr marL="3602" marR="3602" marT="3602" marB="0"/>
                </a:tc>
                <a:tc>
                  <a:txBody>
                    <a:bodyPr/>
                    <a:lstStyle/>
                    <a:p>
                      <a:pPr algn="l" fontAlgn="t"/>
                      <a:r>
                        <a:rPr lang="en-US" sz="1050" u="none" strike="noStrike">
                          <a:effectLst/>
                        </a:rPr>
                        <a:t>Refer to Committee</a:t>
                      </a:r>
                      <a:endParaRPr lang="en-US" sz="1050" b="0" i="0" u="none" strike="noStrike">
                        <a:solidFill>
                          <a:srgbClr val="444444"/>
                        </a:solidFill>
                        <a:effectLst/>
                        <a:latin typeface="Open Sans"/>
                      </a:endParaRPr>
                    </a:p>
                  </a:txBody>
                  <a:tcPr marL="3602" marR="3602" marT="3602" marB="0"/>
                </a:tc>
                <a:extLst>
                  <a:ext uri="{0D108BD9-81ED-4DB2-BD59-A6C34878D82A}">
                    <a16:rowId xmlns:a16="http://schemas.microsoft.com/office/drawing/2014/main" val="3184631323"/>
                  </a:ext>
                </a:extLst>
              </a:tr>
              <a:tr h="341586">
                <a:tc>
                  <a:txBody>
                    <a:bodyPr/>
                    <a:lstStyle/>
                    <a:p>
                      <a:pPr algn="l" fontAlgn="t"/>
                      <a:r>
                        <a:rPr lang="en-US" sz="1050" u="none" strike="noStrike">
                          <a:effectLst/>
                        </a:rPr>
                        <a:t>5/5/2020</a:t>
                      </a:r>
                      <a:endParaRPr lang="en-US" sz="1050" b="0" i="0" u="none" strike="noStrike">
                        <a:solidFill>
                          <a:srgbClr val="444444"/>
                        </a:solidFill>
                        <a:effectLst/>
                        <a:latin typeface="Open Sans"/>
                      </a:endParaRPr>
                    </a:p>
                  </a:txBody>
                  <a:tcPr marL="3602" marR="3602" marT="3602" marB="0"/>
                </a:tc>
                <a:tc>
                  <a:txBody>
                    <a:bodyPr/>
                    <a:lstStyle/>
                    <a:p>
                      <a:pPr algn="l" fontAlgn="t"/>
                      <a:r>
                        <a:rPr lang="en-US" sz="1050" u="sng" strike="noStrike">
                          <a:effectLst/>
                          <a:hlinkClick r:id="rId20"/>
                        </a:rPr>
                        <a:t>HB 602</a:t>
                      </a:r>
                      <a:endParaRPr lang="en-US" sz="1050" b="0" i="0" u="sng" strike="noStrike">
                        <a:solidFill>
                          <a:srgbClr val="0563C1"/>
                        </a:solidFill>
                        <a:effectLst/>
                        <a:latin typeface="Calibri" panose="020F0502020204030204" pitchFamily="34" charset="0"/>
                      </a:endParaRPr>
                    </a:p>
                  </a:txBody>
                  <a:tcPr marL="3602" marR="3602" marT="3602" marB="0"/>
                </a:tc>
                <a:tc>
                  <a:txBody>
                    <a:bodyPr/>
                    <a:lstStyle/>
                    <a:p>
                      <a:pPr algn="l" fontAlgn="t"/>
                      <a:r>
                        <a:rPr lang="en-US" sz="1050" u="none" strike="noStrike">
                          <a:effectLst/>
                        </a:rPr>
                        <a:t>Modify publication of property tax foreclosures</a:t>
                      </a:r>
                      <a:endParaRPr lang="en-US" sz="1050" b="0" i="0" u="none" strike="noStrike">
                        <a:solidFill>
                          <a:srgbClr val="444444"/>
                        </a:solidFill>
                        <a:effectLst/>
                        <a:latin typeface="Open Sans"/>
                      </a:endParaRPr>
                    </a:p>
                  </a:txBody>
                  <a:tcPr marL="3602" marR="3602" marT="3602" marB="0"/>
                </a:tc>
                <a:tc>
                  <a:txBody>
                    <a:bodyPr/>
                    <a:lstStyle/>
                    <a:p>
                      <a:pPr algn="l" fontAlgn="t"/>
                      <a:r>
                        <a:rPr lang="en-US" sz="1050" u="none" strike="noStrike" dirty="0">
                          <a:effectLst/>
                        </a:rPr>
                        <a:t>Refer to Committee</a:t>
                      </a:r>
                      <a:endParaRPr lang="en-US" sz="1050" b="0" i="0" u="none" strike="noStrike" dirty="0">
                        <a:solidFill>
                          <a:srgbClr val="444444"/>
                        </a:solidFill>
                        <a:effectLst/>
                        <a:latin typeface="Open Sans"/>
                      </a:endParaRPr>
                    </a:p>
                  </a:txBody>
                  <a:tcPr marL="3602" marR="3602" marT="3602" marB="0"/>
                </a:tc>
                <a:extLst>
                  <a:ext uri="{0D108BD9-81ED-4DB2-BD59-A6C34878D82A}">
                    <a16:rowId xmlns:a16="http://schemas.microsoft.com/office/drawing/2014/main" val="2355113608"/>
                  </a:ext>
                </a:extLst>
              </a:tr>
              <a:tr h="177362">
                <a:tc>
                  <a:txBody>
                    <a:bodyPr/>
                    <a:lstStyle/>
                    <a:p>
                      <a:pPr algn="l" fontAlgn="t"/>
                      <a:r>
                        <a:rPr lang="en-US" sz="1050" u="none" strike="noStrike">
                          <a:effectLst/>
                        </a:rPr>
                        <a:t>5/5/2020</a:t>
                      </a:r>
                      <a:endParaRPr lang="en-US" sz="1050" b="0" i="0" u="none" strike="noStrike">
                        <a:solidFill>
                          <a:srgbClr val="444444"/>
                        </a:solidFill>
                        <a:effectLst/>
                        <a:latin typeface="Open Sans"/>
                      </a:endParaRPr>
                    </a:p>
                  </a:txBody>
                  <a:tcPr marL="3602" marR="3602" marT="3602" marB="0"/>
                </a:tc>
                <a:tc>
                  <a:txBody>
                    <a:bodyPr/>
                    <a:lstStyle/>
                    <a:p>
                      <a:pPr algn="l" fontAlgn="t"/>
                      <a:r>
                        <a:rPr lang="en-US" sz="1050" u="sng" strike="noStrike">
                          <a:effectLst/>
                          <a:hlinkClick r:id="rId21"/>
                        </a:rPr>
                        <a:t>HB 604</a:t>
                      </a:r>
                      <a:endParaRPr lang="en-US" sz="1050" b="0" i="0" u="sng" strike="noStrike">
                        <a:solidFill>
                          <a:srgbClr val="0563C1"/>
                        </a:solidFill>
                        <a:effectLst/>
                        <a:latin typeface="Calibri" panose="020F0502020204030204" pitchFamily="34" charset="0"/>
                      </a:endParaRPr>
                    </a:p>
                  </a:txBody>
                  <a:tcPr marL="3602" marR="3602" marT="3602" marB="0"/>
                </a:tc>
                <a:tc>
                  <a:txBody>
                    <a:bodyPr/>
                    <a:lstStyle/>
                    <a:p>
                      <a:pPr algn="l" fontAlgn="t"/>
                      <a:r>
                        <a:rPr lang="en-US" sz="1050" u="none" strike="noStrike">
                          <a:effectLst/>
                        </a:rPr>
                        <a:t>Regards criminal records sealing law</a:t>
                      </a:r>
                      <a:endParaRPr lang="en-US" sz="1050" b="0" i="0" u="none" strike="noStrike">
                        <a:solidFill>
                          <a:srgbClr val="444444"/>
                        </a:solidFill>
                        <a:effectLst/>
                        <a:latin typeface="Open Sans"/>
                      </a:endParaRPr>
                    </a:p>
                  </a:txBody>
                  <a:tcPr marL="3602" marR="3602" marT="3602" marB="0"/>
                </a:tc>
                <a:tc>
                  <a:txBody>
                    <a:bodyPr/>
                    <a:lstStyle/>
                    <a:p>
                      <a:pPr algn="l" fontAlgn="t"/>
                      <a:r>
                        <a:rPr lang="en-US" sz="1050" u="none" strike="noStrike">
                          <a:effectLst/>
                        </a:rPr>
                        <a:t>Refer to Committee</a:t>
                      </a:r>
                      <a:endParaRPr lang="en-US" sz="1050" b="0" i="0" u="none" strike="noStrike">
                        <a:solidFill>
                          <a:srgbClr val="444444"/>
                        </a:solidFill>
                        <a:effectLst/>
                        <a:latin typeface="Open Sans"/>
                      </a:endParaRPr>
                    </a:p>
                  </a:txBody>
                  <a:tcPr marL="3602" marR="3602" marT="3602" marB="0"/>
                </a:tc>
                <a:extLst>
                  <a:ext uri="{0D108BD9-81ED-4DB2-BD59-A6C34878D82A}">
                    <a16:rowId xmlns:a16="http://schemas.microsoft.com/office/drawing/2014/main" val="2628579543"/>
                  </a:ext>
                </a:extLst>
              </a:tr>
              <a:tr h="341586">
                <a:tc>
                  <a:txBody>
                    <a:bodyPr/>
                    <a:lstStyle/>
                    <a:p>
                      <a:pPr algn="l" fontAlgn="t"/>
                      <a:r>
                        <a:rPr lang="en-US" sz="1050" u="none" strike="noStrike">
                          <a:effectLst/>
                        </a:rPr>
                        <a:t>5/5/2020</a:t>
                      </a:r>
                      <a:endParaRPr lang="en-US" sz="1050" b="0" i="0" u="none" strike="noStrike">
                        <a:solidFill>
                          <a:srgbClr val="444444"/>
                        </a:solidFill>
                        <a:effectLst/>
                        <a:latin typeface="Open Sans"/>
                      </a:endParaRPr>
                    </a:p>
                  </a:txBody>
                  <a:tcPr marL="3602" marR="3602" marT="3602" marB="0"/>
                </a:tc>
                <a:tc>
                  <a:txBody>
                    <a:bodyPr/>
                    <a:lstStyle/>
                    <a:p>
                      <a:pPr algn="l" fontAlgn="t"/>
                      <a:r>
                        <a:rPr lang="en-US" sz="1050" u="sng" strike="noStrike">
                          <a:effectLst/>
                          <a:hlinkClick r:id="rId22"/>
                        </a:rPr>
                        <a:t>HB 606</a:t>
                      </a:r>
                      <a:endParaRPr lang="en-US" sz="1050" b="0" i="0" u="sng" strike="noStrike">
                        <a:solidFill>
                          <a:srgbClr val="0563C1"/>
                        </a:solidFill>
                        <a:effectLst/>
                        <a:latin typeface="Calibri" panose="020F0502020204030204" pitchFamily="34" charset="0"/>
                      </a:endParaRPr>
                    </a:p>
                  </a:txBody>
                  <a:tcPr marL="3602" marR="3602" marT="3602" marB="0"/>
                </a:tc>
                <a:tc>
                  <a:txBody>
                    <a:bodyPr/>
                    <a:lstStyle/>
                    <a:p>
                      <a:pPr algn="l" fontAlgn="t"/>
                      <a:r>
                        <a:rPr lang="en-US" sz="1050" u="none" strike="noStrike">
                          <a:effectLst/>
                        </a:rPr>
                        <a:t>Grant immunity to essential workers who transmit COVID-19</a:t>
                      </a:r>
                      <a:endParaRPr lang="en-US" sz="1050" b="0" i="0" u="none" strike="noStrike">
                        <a:solidFill>
                          <a:srgbClr val="444444"/>
                        </a:solidFill>
                        <a:effectLst/>
                        <a:latin typeface="Open Sans"/>
                      </a:endParaRPr>
                    </a:p>
                  </a:txBody>
                  <a:tcPr marL="3602" marR="3602" marT="3602" marB="0"/>
                </a:tc>
                <a:tc>
                  <a:txBody>
                    <a:bodyPr/>
                    <a:lstStyle/>
                    <a:p>
                      <a:pPr algn="l" fontAlgn="t"/>
                      <a:r>
                        <a:rPr lang="en-US" sz="1050" u="none" strike="noStrike" dirty="0">
                          <a:effectLst/>
                        </a:rPr>
                        <a:t>Refer to Committee</a:t>
                      </a:r>
                      <a:endParaRPr lang="en-US" sz="1050" b="0" i="0" u="none" strike="noStrike" dirty="0">
                        <a:solidFill>
                          <a:srgbClr val="444444"/>
                        </a:solidFill>
                        <a:effectLst/>
                        <a:latin typeface="Open Sans"/>
                      </a:endParaRPr>
                    </a:p>
                  </a:txBody>
                  <a:tcPr marL="3602" marR="3602" marT="3602" marB="0"/>
                </a:tc>
                <a:extLst>
                  <a:ext uri="{0D108BD9-81ED-4DB2-BD59-A6C34878D82A}">
                    <a16:rowId xmlns:a16="http://schemas.microsoft.com/office/drawing/2014/main" val="1095107209"/>
                  </a:ext>
                </a:extLst>
              </a:tr>
              <a:tr h="341586">
                <a:tc>
                  <a:txBody>
                    <a:bodyPr/>
                    <a:lstStyle/>
                    <a:p>
                      <a:pPr algn="l" fontAlgn="t"/>
                      <a:r>
                        <a:rPr lang="en-US" sz="1050" u="none" strike="noStrike">
                          <a:effectLst/>
                        </a:rPr>
                        <a:t>5/5/2020</a:t>
                      </a:r>
                      <a:endParaRPr lang="en-US" sz="1050" b="0" i="0" u="none" strike="noStrike">
                        <a:solidFill>
                          <a:srgbClr val="444444"/>
                        </a:solidFill>
                        <a:effectLst/>
                        <a:latin typeface="Open Sans"/>
                      </a:endParaRPr>
                    </a:p>
                  </a:txBody>
                  <a:tcPr marL="3602" marR="3602" marT="3602" marB="0"/>
                </a:tc>
                <a:tc>
                  <a:txBody>
                    <a:bodyPr/>
                    <a:lstStyle/>
                    <a:p>
                      <a:pPr algn="l" fontAlgn="t"/>
                      <a:r>
                        <a:rPr lang="en-US" sz="1050" u="sng" strike="noStrike">
                          <a:effectLst/>
                          <a:hlinkClick r:id="rId23"/>
                        </a:rPr>
                        <a:t>HB 608</a:t>
                      </a:r>
                      <a:endParaRPr lang="en-US" sz="1050" b="0" i="0" u="sng" strike="noStrike">
                        <a:solidFill>
                          <a:srgbClr val="0563C1"/>
                        </a:solidFill>
                        <a:effectLst/>
                        <a:latin typeface="Calibri" panose="020F0502020204030204" pitchFamily="34" charset="0"/>
                      </a:endParaRPr>
                    </a:p>
                  </a:txBody>
                  <a:tcPr marL="3602" marR="3602" marT="3602" marB="0"/>
                </a:tc>
                <a:tc>
                  <a:txBody>
                    <a:bodyPr/>
                    <a:lstStyle/>
                    <a:p>
                      <a:pPr algn="l" fontAlgn="t"/>
                      <a:r>
                        <a:rPr lang="en-US" sz="1050" u="none" strike="noStrike">
                          <a:effectLst/>
                        </a:rPr>
                        <a:t>Change peace officer/firefighter certification during COVID-19</a:t>
                      </a:r>
                      <a:endParaRPr lang="en-US" sz="1050" b="0" i="0" u="none" strike="noStrike">
                        <a:solidFill>
                          <a:srgbClr val="444444"/>
                        </a:solidFill>
                        <a:effectLst/>
                        <a:latin typeface="Open Sans"/>
                      </a:endParaRPr>
                    </a:p>
                  </a:txBody>
                  <a:tcPr marL="3602" marR="3602" marT="3602" marB="0"/>
                </a:tc>
                <a:tc>
                  <a:txBody>
                    <a:bodyPr/>
                    <a:lstStyle/>
                    <a:p>
                      <a:pPr algn="l" fontAlgn="t"/>
                      <a:r>
                        <a:rPr lang="en-US" sz="1050" u="none" strike="noStrike" dirty="0">
                          <a:effectLst/>
                        </a:rPr>
                        <a:t>Refer to Committee</a:t>
                      </a:r>
                      <a:endParaRPr lang="en-US" sz="1050" b="0" i="0" u="none" strike="noStrike" dirty="0">
                        <a:solidFill>
                          <a:srgbClr val="444444"/>
                        </a:solidFill>
                        <a:effectLst/>
                        <a:latin typeface="Open Sans"/>
                      </a:endParaRPr>
                    </a:p>
                  </a:txBody>
                  <a:tcPr marL="3602" marR="3602" marT="3602" marB="0"/>
                </a:tc>
                <a:extLst>
                  <a:ext uri="{0D108BD9-81ED-4DB2-BD59-A6C34878D82A}">
                    <a16:rowId xmlns:a16="http://schemas.microsoft.com/office/drawing/2014/main" val="2074471175"/>
                  </a:ext>
                </a:extLst>
              </a:tr>
            </a:tbl>
          </a:graphicData>
        </a:graphic>
      </p:graphicFrame>
    </p:spTree>
    <p:extLst>
      <p:ext uri="{BB962C8B-B14F-4D97-AF65-F5344CB8AC3E}">
        <p14:creationId xmlns:p14="http://schemas.microsoft.com/office/powerpoint/2010/main" val="1292513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F0502020204030204"/>
              <a:ea typeface="+mn-ea"/>
              <a:cs typeface="+mn-cs"/>
            </a:endParaRPr>
          </a:p>
        </p:txBody>
      </p:sp>
      <p:sp>
        <p:nvSpPr>
          <p:cNvPr id="12" name="Rectangle 11">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AE422CB-EBC9-4703-870C-8981A495893A}"/>
              </a:ext>
            </a:extLst>
          </p:cNvPr>
          <p:cNvSpPr>
            <a:spLocks noGrp="1"/>
          </p:cNvSpPr>
          <p:nvPr>
            <p:ph type="title"/>
          </p:nvPr>
        </p:nvSpPr>
        <p:spPr>
          <a:xfrm>
            <a:off x="492370" y="516835"/>
            <a:ext cx="3084844" cy="5772840"/>
          </a:xfrm>
        </p:spPr>
        <p:txBody>
          <a:bodyPr anchor="ctr">
            <a:normAutofit/>
          </a:bodyPr>
          <a:lstStyle/>
          <a:p>
            <a:r>
              <a:rPr lang="en-US" sz="4400" dirty="0">
                <a:solidFill>
                  <a:schemeClr val="bg1"/>
                </a:solidFill>
              </a:rPr>
              <a:t>COVID-19</a:t>
            </a:r>
            <a:br>
              <a:rPr lang="en-US" sz="4400" dirty="0">
                <a:solidFill>
                  <a:schemeClr val="bg1"/>
                </a:solidFill>
              </a:rPr>
            </a:br>
            <a:r>
              <a:rPr lang="en-US" sz="4400" dirty="0">
                <a:solidFill>
                  <a:schemeClr val="bg1"/>
                </a:solidFill>
              </a:rPr>
              <a:t>Bills II</a:t>
            </a:r>
          </a:p>
        </p:txBody>
      </p:sp>
      <p:sp>
        <p:nvSpPr>
          <p:cNvPr id="7" name="TextBox 6">
            <a:extLst>
              <a:ext uri="{FF2B5EF4-FFF2-40B4-BE49-F238E27FC236}">
                <a16:creationId xmlns:a16="http://schemas.microsoft.com/office/drawing/2014/main" id="{FAD9CBA3-926F-4678-93E1-59D165D3EEE6}"/>
              </a:ext>
            </a:extLst>
          </p:cNvPr>
          <p:cNvSpPr txBox="1"/>
          <p:nvPr/>
        </p:nvSpPr>
        <p:spPr>
          <a:xfrm>
            <a:off x="5086905" y="719091"/>
            <a:ext cx="184731" cy="369332"/>
          </a:xfrm>
          <a:prstGeom prst="rect">
            <a:avLst/>
          </a:prstGeom>
          <a:noFill/>
        </p:spPr>
        <p:txBody>
          <a:bodyPr wrap="none" rtlCol="0">
            <a:spAutoFit/>
          </a:bodyPr>
          <a:lstStyle/>
          <a:p>
            <a:endParaRPr lang="en-US" dirty="0"/>
          </a:p>
        </p:txBody>
      </p:sp>
      <p:graphicFrame>
        <p:nvGraphicFramePr>
          <p:cNvPr id="3" name="Table 2">
            <a:extLst>
              <a:ext uri="{FF2B5EF4-FFF2-40B4-BE49-F238E27FC236}">
                <a16:creationId xmlns:a16="http://schemas.microsoft.com/office/drawing/2014/main" id="{92B29D30-E923-4631-8DD0-734543DEC005}"/>
              </a:ext>
            </a:extLst>
          </p:cNvPr>
          <p:cNvGraphicFramePr>
            <a:graphicFrameLocks noGrp="1"/>
          </p:cNvGraphicFramePr>
          <p:nvPr>
            <p:extLst>
              <p:ext uri="{D42A27DB-BD31-4B8C-83A1-F6EECF244321}">
                <p14:modId xmlns:p14="http://schemas.microsoft.com/office/powerpoint/2010/main" val="3828539711"/>
              </p:ext>
            </p:extLst>
          </p:nvPr>
        </p:nvGraphicFramePr>
        <p:xfrm>
          <a:off x="4050807" y="0"/>
          <a:ext cx="8146863" cy="1455939"/>
        </p:xfrm>
        <a:graphic>
          <a:graphicData uri="http://schemas.openxmlformats.org/drawingml/2006/table">
            <a:tbl>
              <a:tblPr>
                <a:tableStyleId>{5C22544A-7EE6-4342-B048-85BDC9FD1C3A}</a:tableStyleId>
              </a:tblPr>
              <a:tblGrid>
                <a:gridCol w="1401445">
                  <a:extLst>
                    <a:ext uri="{9D8B030D-6E8A-4147-A177-3AD203B41FA5}">
                      <a16:colId xmlns:a16="http://schemas.microsoft.com/office/drawing/2014/main" val="4056579345"/>
                    </a:ext>
                  </a:extLst>
                </a:gridCol>
                <a:gridCol w="1170438">
                  <a:extLst>
                    <a:ext uri="{9D8B030D-6E8A-4147-A177-3AD203B41FA5}">
                      <a16:colId xmlns:a16="http://schemas.microsoft.com/office/drawing/2014/main" val="2595692006"/>
                    </a:ext>
                  </a:extLst>
                </a:gridCol>
                <a:gridCol w="3126301">
                  <a:extLst>
                    <a:ext uri="{9D8B030D-6E8A-4147-A177-3AD203B41FA5}">
                      <a16:colId xmlns:a16="http://schemas.microsoft.com/office/drawing/2014/main" val="400539318"/>
                    </a:ext>
                  </a:extLst>
                </a:gridCol>
                <a:gridCol w="2448679">
                  <a:extLst>
                    <a:ext uri="{9D8B030D-6E8A-4147-A177-3AD203B41FA5}">
                      <a16:colId xmlns:a16="http://schemas.microsoft.com/office/drawing/2014/main" val="2831969391"/>
                    </a:ext>
                  </a:extLst>
                </a:gridCol>
              </a:tblGrid>
              <a:tr h="479051">
                <a:tc>
                  <a:txBody>
                    <a:bodyPr/>
                    <a:lstStyle/>
                    <a:p>
                      <a:pPr algn="l" fontAlgn="t"/>
                      <a:r>
                        <a:rPr lang="en-US" sz="1200" u="none" strike="noStrike">
                          <a:effectLst/>
                        </a:rPr>
                        <a:t>5/12/2020</a:t>
                      </a:r>
                      <a:endParaRPr lang="en-US" sz="1200" b="0" i="0" u="none" strike="noStrike">
                        <a:solidFill>
                          <a:srgbClr val="444444"/>
                        </a:solidFill>
                        <a:effectLst/>
                        <a:latin typeface="Open Sans"/>
                      </a:endParaRPr>
                    </a:p>
                  </a:txBody>
                  <a:tcPr marL="7620" marR="7620" marT="7620" marB="0"/>
                </a:tc>
                <a:tc>
                  <a:txBody>
                    <a:bodyPr/>
                    <a:lstStyle/>
                    <a:p>
                      <a:pPr algn="l" fontAlgn="t"/>
                      <a:r>
                        <a:rPr lang="en-US" sz="1100" u="sng" strike="noStrike">
                          <a:effectLst/>
                          <a:hlinkClick r:id="rId2"/>
                        </a:rPr>
                        <a:t>HB 617</a:t>
                      </a:r>
                      <a:endParaRPr lang="en-US" sz="1100" b="0" i="0" u="sng" strike="noStrike">
                        <a:solidFill>
                          <a:srgbClr val="0563C1"/>
                        </a:solidFill>
                        <a:effectLst/>
                        <a:latin typeface="Calibri" panose="020F0502020204030204" pitchFamily="34" charset="0"/>
                      </a:endParaRPr>
                    </a:p>
                  </a:txBody>
                  <a:tcPr marL="7620" marR="7620" marT="7620" marB="0"/>
                </a:tc>
                <a:tc>
                  <a:txBody>
                    <a:bodyPr/>
                    <a:lstStyle/>
                    <a:p>
                      <a:pPr algn="l" fontAlgn="t"/>
                      <a:r>
                        <a:rPr lang="en-US" sz="1200" u="none" strike="noStrike">
                          <a:effectLst/>
                        </a:rPr>
                        <a:t>Establish legislative approval procedures for shutdown orders</a:t>
                      </a:r>
                      <a:endParaRPr lang="en-US" sz="1200" b="0" i="0" u="none" strike="noStrike">
                        <a:solidFill>
                          <a:srgbClr val="444444"/>
                        </a:solidFill>
                        <a:effectLst/>
                        <a:latin typeface="Open Sans"/>
                      </a:endParaRPr>
                    </a:p>
                  </a:txBody>
                  <a:tcPr marL="7620" marR="7620" marT="7620" marB="0"/>
                </a:tc>
                <a:tc>
                  <a:txBody>
                    <a:bodyPr/>
                    <a:lstStyle/>
                    <a:p>
                      <a:pPr algn="l" fontAlgn="t"/>
                      <a:r>
                        <a:rPr lang="en-US" sz="1200" u="none" strike="noStrike">
                          <a:effectLst/>
                        </a:rPr>
                        <a:t>Refer to Committee</a:t>
                      </a:r>
                      <a:endParaRPr lang="en-US" sz="1200" b="0" i="0" u="none" strike="noStrike">
                        <a:solidFill>
                          <a:srgbClr val="444444"/>
                        </a:solidFill>
                        <a:effectLst/>
                        <a:latin typeface="Open Sans"/>
                      </a:endParaRPr>
                    </a:p>
                  </a:txBody>
                  <a:tcPr marL="7620" marR="7620" marT="7620" marB="0"/>
                </a:tc>
                <a:extLst>
                  <a:ext uri="{0D108BD9-81ED-4DB2-BD59-A6C34878D82A}">
                    <a16:rowId xmlns:a16="http://schemas.microsoft.com/office/drawing/2014/main" val="199316144"/>
                  </a:ext>
                </a:extLst>
              </a:tr>
              <a:tr h="488444">
                <a:tc>
                  <a:txBody>
                    <a:bodyPr/>
                    <a:lstStyle/>
                    <a:p>
                      <a:pPr algn="l" fontAlgn="t"/>
                      <a:r>
                        <a:rPr lang="en-US" sz="1200" u="none" strike="noStrike">
                          <a:effectLst/>
                        </a:rPr>
                        <a:t>5/12/2020</a:t>
                      </a:r>
                      <a:endParaRPr lang="en-US" sz="1200" b="0" i="0" u="none" strike="noStrike">
                        <a:solidFill>
                          <a:srgbClr val="444444"/>
                        </a:solidFill>
                        <a:effectLst/>
                        <a:latin typeface="Open Sans"/>
                      </a:endParaRPr>
                    </a:p>
                  </a:txBody>
                  <a:tcPr marL="7620" marR="7620" marT="7620" marB="0"/>
                </a:tc>
                <a:tc>
                  <a:txBody>
                    <a:bodyPr/>
                    <a:lstStyle/>
                    <a:p>
                      <a:pPr algn="l" fontAlgn="t"/>
                      <a:r>
                        <a:rPr lang="en-US" sz="1100" u="sng" strike="noStrike">
                          <a:effectLst/>
                          <a:hlinkClick r:id="rId3"/>
                        </a:rPr>
                        <a:t>HB 618</a:t>
                      </a:r>
                      <a:endParaRPr lang="en-US" sz="1100" b="0" i="0" u="sng" strike="noStrike">
                        <a:solidFill>
                          <a:srgbClr val="0563C1"/>
                        </a:solidFill>
                        <a:effectLst/>
                        <a:latin typeface="Calibri" panose="020F0502020204030204" pitchFamily="34" charset="0"/>
                      </a:endParaRPr>
                    </a:p>
                  </a:txBody>
                  <a:tcPr marL="7620" marR="7620" marT="7620" marB="0"/>
                </a:tc>
                <a:tc>
                  <a:txBody>
                    <a:bodyPr/>
                    <a:lstStyle/>
                    <a:p>
                      <a:pPr algn="l" fontAlgn="t"/>
                      <a:r>
                        <a:rPr lang="en-US" sz="1200" u="none" strike="noStrike">
                          <a:effectLst/>
                        </a:rPr>
                        <a:t>Limit authority to issue infectious/contagious disease orders</a:t>
                      </a:r>
                      <a:endParaRPr lang="en-US" sz="1200" b="0" i="0" u="none" strike="noStrike">
                        <a:solidFill>
                          <a:srgbClr val="444444"/>
                        </a:solidFill>
                        <a:effectLst/>
                        <a:latin typeface="Open Sans"/>
                      </a:endParaRPr>
                    </a:p>
                  </a:txBody>
                  <a:tcPr marL="7620" marR="7620" marT="7620" marB="0"/>
                </a:tc>
                <a:tc>
                  <a:txBody>
                    <a:bodyPr/>
                    <a:lstStyle/>
                    <a:p>
                      <a:pPr algn="l" fontAlgn="t"/>
                      <a:r>
                        <a:rPr lang="en-US" sz="1200" u="none" strike="noStrike">
                          <a:effectLst/>
                        </a:rPr>
                        <a:t>Refer to Committee</a:t>
                      </a:r>
                      <a:endParaRPr lang="en-US" sz="1200" b="0" i="0" u="none" strike="noStrike">
                        <a:solidFill>
                          <a:srgbClr val="444444"/>
                        </a:solidFill>
                        <a:effectLst/>
                        <a:latin typeface="Open Sans"/>
                      </a:endParaRPr>
                    </a:p>
                  </a:txBody>
                  <a:tcPr marL="7620" marR="7620" marT="7620" marB="0"/>
                </a:tc>
                <a:extLst>
                  <a:ext uri="{0D108BD9-81ED-4DB2-BD59-A6C34878D82A}">
                    <a16:rowId xmlns:a16="http://schemas.microsoft.com/office/drawing/2014/main" val="72590584"/>
                  </a:ext>
                </a:extLst>
              </a:tr>
              <a:tr h="488444">
                <a:tc>
                  <a:txBody>
                    <a:bodyPr/>
                    <a:lstStyle/>
                    <a:p>
                      <a:pPr algn="l" fontAlgn="t"/>
                      <a:r>
                        <a:rPr lang="en-US" sz="1200" u="none" strike="noStrike">
                          <a:effectLst/>
                        </a:rPr>
                        <a:t>5/12/2020</a:t>
                      </a:r>
                      <a:endParaRPr lang="en-US" sz="1200" b="0" i="0" u="none" strike="noStrike">
                        <a:solidFill>
                          <a:srgbClr val="444444"/>
                        </a:solidFill>
                        <a:effectLst/>
                        <a:latin typeface="Open Sans"/>
                      </a:endParaRPr>
                    </a:p>
                  </a:txBody>
                  <a:tcPr marL="7620" marR="7620" marT="7620" marB="0"/>
                </a:tc>
                <a:tc>
                  <a:txBody>
                    <a:bodyPr/>
                    <a:lstStyle/>
                    <a:p>
                      <a:pPr algn="l" fontAlgn="t"/>
                      <a:r>
                        <a:rPr lang="en-US" sz="1100" u="sng" strike="noStrike">
                          <a:effectLst/>
                          <a:hlinkClick r:id="rId4"/>
                        </a:rPr>
                        <a:t>HB 619</a:t>
                      </a:r>
                      <a:endParaRPr lang="en-US" sz="1100" b="0" i="0" u="sng" strike="noStrike">
                        <a:solidFill>
                          <a:srgbClr val="0563C1"/>
                        </a:solidFill>
                        <a:effectLst/>
                        <a:latin typeface="Calibri" panose="020F0502020204030204" pitchFamily="34" charset="0"/>
                      </a:endParaRPr>
                    </a:p>
                  </a:txBody>
                  <a:tcPr marL="7620" marR="7620" marT="7620" marB="0"/>
                </a:tc>
                <a:tc>
                  <a:txBody>
                    <a:bodyPr/>
                    <a:lstStyle/>
                    <a:p>
                      <a:pPr algn="l" fontAlgn="t"/>
                      <a:r>
                        <a:rPr lang="en-US" sz="1200" u="none" strike="noStrike">
                          <a:effectLst/>
                        </a:rPr>
                        <a:t>Compile and publish information about infectious disease</a:t>
                      </a:r>
                      <a:endParaRPr lang="en-US" sz="1200" b="0" i="0" u="none" strike="noStrike">
                        <a:solidFill>
                          <a:srgbClr val="444444"/>
                        </a:solidFill>
                        <a:effectLst/>
                        <a:latin typeface="Open Sans"/>
                      </a:endParaRPr>
                    </a:p>
                  </a:txBody>
                  <a:tcPr marL="7620" marR="7620" marT="7620" marB="0"/>
                </a:tc>
                <a:tc>
                  <a:txBody>
                    <a:bodyPr/>
                    <a:lstStyle/>
                    <a:p>
                      <a:pPr algn="l" fontAlgn="t"/>
                      <a:r>
                        <a:rPr lang="en-US" sz="1200" u="none" strike="noStrike" dirty="0">
                          <a:effectLst/>
                        </a:rPr>
                        <a:t>Refer to Committee</a:t>
                      </a:r>
                      <a:endParaRPr lang="en-US" sz="1200" b="0" i="0" u="none" strike="noStrike" dirty="0">
                        <a:solidFill>
                          <a:srgbClr val="444444"/>
                        </a:solidFill>
                        <a:effectLst/>
                        <a:latin typeface="Open Sans"/>
                      </a:endParaRPr>
                    </a:p>
                  </a:txBody>
                  <a:tcPr marL="7620" marR="7620" marT="7620" marB="0"/>
                </a:tc>
                <a:extLst>
                  <a:ext uri="{0D108BD9-81ED-4DB2-BD59-A6C34878D82A}">
                    <a16:rowId xmlns:a16="http://schemas.microsoft.com/office/drawing/2014/main" val="1064378048"/>
                  </a:ext>
                </a:extLst>
              </a:tr>
            </a:tbl>
          </a:graphicData>
        </a:graphic>
      </p:graphicFrame>
      <p:graphicFrame>
        <p:nvGraphicFramePr>
          <p:cNvPr id="4" name="Table 3">
            <a:extLst>
              <a:ext uri="{FF2B5EF4-FFF2-40B4-BE49-F238E27FC236}">
                <a16:creationId xmlns:a16="http://schemas.microsoft.com/office/drawing/2014/main" id="{9620F52C-5B9C-42E3-BE91-C0E23C64751F}"/>
              </a:ext>
            </a:extLst>
          </p:cNvPr>
          <p:cNvGraphicFramePr>
            <a:graphicFrameLocks noGrp="1"/>
          </p:cNvGraphicFramePr>
          <p:nvPr>
            <p:extLst>
              <p:ext uri="{D42A27DB-BD31-4B8C-83A1-F6EECF244321}">
                <p14:modId xmlns:p14="http://schemas.microsoft.com/office/powerpoint/2010/main" val="3275205291"/>
              </p:ext>
            </p:extLst>
          </p:nvPr>
        </p:nvGraphicFramePr>
        <p:xfrm>
          <a:off x="4050807" y="1455938"/>
          <a:ext cx="8135508" cy="905520"/>
        </p:xfrm>
        <a:graphic>
          <a:graphicData uri="http://schemas.openxmlformats.org/drawingml/2006/table">
            <a:tbl>
              <a:tblPr>
                <a:tableStyleId>{5C22544A-7EE6-4342-B048-85BDC9FD1C3A}</a:tableStyleId>
              </a:tblPr>
              <a:tblGrid>
                <a:gridCol w="1399492">
                  <a:extLst>
                    <a:ext uri="{9D8B030D-6E8A-4147-A177-3AD203B41FA5}">
                      <a16:colId xmlns:a16="http://schemas.microsoft.com/office/drawing/2014/main" val="1037175231"/>
                    </a:ext>
                  </a:extLst>
                </a:gridCol>
                <a:gridCol w="1168806">
                  <a:extLst>
                    <a:ext uri="{9D8B030D-6E8A-4147-A177-3AD203B41FA5}">
                      <a16:colId xmlns:a16="http://schemas.microsoft.com/office/drawing/2014/main" val="3265392223"/>
                    </a:ext>
                  </a:extLst>
                </a:gridCol>
                <a:gridCol w="3121944">
                  <a:extLst>
                    <a:ext uri="{9D8B030D-6E8A-4147-A177-3AD203B41FA5}">
                      <a16:colId xmlns:a16="http://schemas.microsoft.com/office/drawing/2014/main" val="1426325193"/>
                    </a:ext>
                  </a:extLst>
                </a:gridCol>
                <a:gridCol w="2445266">
                  <a:extLst>
                    <a:ext uri="{9D8B030D-6E8A-4147-A177-3AD203B41FA5}">
                      <a16:colId xmlns:a16="http://schemas.microsoft.com/office/drawing/2014/main" val="2571798955"/>
                    </a:ext>
                  </a:extLst>
                </a:gridCol>
              </a:tblGrid>
              <a:tr h="452760">
                <a:tc>
                  <a:txBody>
                    <a:bodyPr/>
                    <a:lstStyle/>
                    <a:p>
                      <a:pPr algn="l" fontAlgn="t"/>
                      <a:r>
                        <a:rPr lang="en-US" sz="1200" u="none" strike="noStrike">
                          <a:effectLst/>
                        </a:rPr>
                        <a:t>5/19/2020</a:t>
                      </a:r>
                      <a:endParaRPr lang="en-US" sz="1200" b="0" i="0" u="none" strike="noStrike">
                        <a:solidFill>
                          <a:srgbClr val="444444"/>
                        </a:solidFill>
                        <a:effectLst/>
                        <a:latin typeface="Open Sans"/>
                      </a:endParaRPr>
                    </a:p>
                  </a:txBody>
                  <a:tcPr marL="7620" marR="7620" marT="7620" marB="0"/>
                </a:tc>
                <a:tc>
                  <a:txBody>
                    <a:bodyPr/>
                    <a:lstStyle/>
                    <a:p>
                      <a:pPr algn="l" fontAlgn="t"/>
                      <a:r>
                        <a:rPr lang="en-US" sz="1100" u="sng" strike="noStrike">
                          <a:effectLst/>
                          <a:hlinkClick r:id="rId5"/>
                        </a:rPr>
                        <a:t>HB 622</a:t>
                      </a:r>
                      <a:endParaRPr lang="en-US" sz="1100" b="0" i="0" u="sng" strike="noStrike">
                        <a:solidFill>
                          <a:srgbClr val="0563C1"/>
                        </a:solidFill>
                        <a:effectLst/>
                        <a:latin typeface="Calibri" panose="020F0502020204030204" pitchFamily="34" charset="0"/>
                      </a:endParaRPr>
                    </a:p>
                  </a:txBody>
                  <a:tcPr marL="7620" marR="7620" marT="7620" marB="0"/>
                </a:tc>
                <a:tc>
                  <a:txBody>
                    <a:bodyPr/>
                    <a:lstStyle/>
                    <a:p>
                      <a:pPr algn="l" fontAlgn="t"/>
                      <a:r>
                        <a:rPr lang="en-US" sz="1200" u="none" strike="noStrike">
                          <a:effectLst/>
                        </a:rPr>
                        <a:t>Suspend child support obligation during COVID-19 emergency</a:t>
                      </a:r>
                      <a:endParaRPr lang="en-US" sz="1200" b="0" i="0" u="none" strike="noStrike">
                        <a:solidFill>
                          <a:srgbClr val="444444"/>
                        </a:solidFill>
                        <a:effectLst/>
                        <a:latin typeface="Open Sans"/>
                      </a:endParaRPr>
                    </a:p>
                  </a:txBody>
                  <a:tcPr marL="7620" marR="7620" marT="7620" marB="0"/>
                </a:tc>
                <a:tc>
                  <a:txBody>
                    <a:bodyPr/>
                    <a:lstStyle/>
                    <a:p>
                      <a:pPr algn="l" fontAlgn="t"/>
                      <a:r>
                        <a:rPr lang="en-US" sz="1200" u="none" strike="noStrike">
                          <a:effectLst/>
                        </a:rPr>
                        <a:t>Refer to Committee</a:t>
                      </a:r>
                      <a:endParaRPr lang="en-US" sz="1200" b="0" i="0" u="none" strike="noStrike">
                        <a:solidFill>
                          <a:srgbClr val="444444"/>
                        </a:solidFill>
                        <a:effectLst/>
                        <a:latin typeface="Open Sans"/>
                      </a:endParaRPr>
                    </a:p>
                  </a:txBody>
                  <a:tcPr marL="7620" marR="7620" marT="7620" marB="0"/>
                </a:tc>
                <a:extLst>
                  <a:ext uri="{0D108BD9-81ED-4DB2-BD59-A6C34878D82A}">
                    <a16:rowId xmlns:a16="http://schemas.microsoft.com/office/drawing/2014/main" val="725209609"/>
                  </a:ext>
                </a:extLst>
              </a:tr>
              <a:tr h="452760">
                <a:tc>
                  <a:txBody>
                    <a:bodyPr/>
                    <a:lstStyle/>
                    <a:p>
                      <a:pPr algn="l" fontAlgn="t"/>
                      <a:r>
                        <a:rPr lang="en-US" sz="1200" u="none" strike="noStrike">
                          <a:effectLst/>
                        </a:rPr>
                        <a:t>5/19/2020</a:t>
                      </a:r>
                      <a:endParaRPr lang="en-US" sz="1200" b="0" i="0" u="none" strike="noStrike">
                        <a:solidFill>
                          <a:srgbClr val="444444"/>
                        </a:solidFill>
                        <a:effectLst/>
                        <a:latin typeface="Open Sans"/>
                      </a:endParaRPr>
                    </a:p>
                  </a:txBody>
                  <a:tcPr marL="7620" marR="7620" marT="7620" marB="0"/>
                </a:tc>
                <a:tc>
                  <a:txBody>
                    <a:bodyPr/>
                    <a:lstStyle/>
                    <a:p>
                      <a:pPr algn="l" fontAlgn="t"/>
                      <a:r>
                        <a:rPr lang="en-US" sz="1100" u="sng" strike="noStrike">
                          <a:effectLst/>
                          <a:hlinkClick r:id="rId6"/>
                        </a:rPr>
                        <a:t>HB 633</a:t>
                      </a:r>
                      <a:endParaRPr lang="en-US" sz="1100" b="0" i="0" u="sng" strike="noStrike">
                        <a:solidFill>
                          <a:srgbClr val="0563C1"/>
                        </a:solidFill>
                        <a:effectLst/>
                        <a:latin typeface="Calibri" panose="020F0502020204030204" pitchFamily="34" charset="0"/>
                      </a:endParaRPr>
                    </a:p>
                  </a:txBody>
                  <a:tcPr marL="7620" marR="7620" marT="7620" marB="0"/>
                </a:tc>
                <a:tc>
                  <a:txBody>
                    <a:bodyPr/>
                    <a:lstStyle/>
                    <a:p>
                      <a:pPr algn="l" fontAlgn="t"/>
                      <a:r>
                        <a:rPr lang="en-US" sz="1200" u="none" strike="noStrike">
                          <a:effectLst/>
                        </a:rPr>
                        <a:t>Make COVID-19 an occupational disease under workers' comp</a:t>
                      </a:r>
                      <a:endParaRPr lang="en-US" sz="1200" b="0" i="0" u="none" strike="noStrike">
                        <a:solidFill>
                          <a:srgbClr val="444444"/>
                        </a:solidFill>
                        <a:effectLst/>
                        <a:latin typeface="Open Sans"/>
                      </a:endParaRPr>
                    </a:p>
                  </a:txBody>
                  <a:tcPr marL="7620" marR="7620" marT="7620" marB="0"/>
                </a:tc>
                <a:tc>
                  <a:txBody>
                    <a:bodyPr/>
                    <a:lstStyle/>
                    <a:p>
                      <a:pPr algn="l" fontAlgn="t"/>
                      <a:r>
                        <a:rPr lang="en-US" sz="1200" u="none" strike="noStrike" dirty="0">
                          <a:effectLst/>
                        </a:rPr>
                        <a:t>Refer to Committee</a:t>
                      </a:r>
                      <a:endParaRPr lang="en-US" sz="1200" b="0" i="0" u="none" strike="noStrike" dirty="0">
                        <a:solidFill>
                          <a:srgbClr val="444444"/>
                        </a:solidFill>
                        <a:effectLst/>
                        <a:latin typeface="Open Sans"/>
                      </a:endParaRPr>
                    </a:p>
                  </a:txBody>
                  <a:tcPr marL="7620" marR="7620" marT="7620" marB="0"/>
                </a:tc>
                <a:extLst>
                  <a:ext uri="{0D108BD9-81ED-4DB2-BD59-A6C34878D82A}">
                    <a16:rowId xmlns:a16="http://schemas.microsoft.com/office/drawing/2014/main" val="3360226876"/>
                  </a:ext>
                </a:extLst>
              </a:tr>
            </a:tbl>
          </a:graphicData>
        </a:graphic>
      </p:graphicFrame>
      <p:graphicFrame>
        <p:nvGraphicFramePr>
          <p:cNvPr id="5" name="Table 4">
            <a:extLst>
              <a:ext uri="{FF2B5EF4-FFF2-40B4-BE49-F238E27FC236}">
                <a16:creationId xmlns:a16="http://schemas.microsoft.com/office/drawing/2014/main" id="{9F24CCC5-32F6-49EF-9B9E-AD2DFF1564FB}"/>
              </a:ext>
            </a:extLst>
          </p:cNvPr>
          <p:cNvGraphicFramePr>
            <a:graphicFrameLocks noGrp="1"/>
          </p:cNvGraphicFramePr>
          <p:nvPr>
            <p:extLst>
              <p:ext uri="{D42A27DB-BD31-4B8C-83A1-F6EECF244321}">
                <p14:modId xmlns:p14="http://schemas.microsoft.com/office/powerpoint/2010/main" val="899792037"/>
              </p:ext>
            </p:extLst>
          </p:nvPr>
        </p:nvGraphicFramePr>
        <p:xfrm>
          <a:off x="4063899" y="2361457"/>
          <a:ext cx="8146863" cy="2565648"/>
        </p:xfrm>
        <a:graphic>
          <a:graphicData uri="http://schemas.openxmlformats.org/drawingml/2006/table">
            <a:tbl>
              <a:tblPr>
                <a:tableStyleId>{5C22544A-7EE6-4342-B048-85BDC9FD1C3A}</a:tableStyleId>
              </a:tblPr>
              <a:tblGrid>
                <a:gridCol w="1401445">
                  <a:extLst>
                    <a:ext uri="{9D8B030D-6E8A-4147-A177-3AD203B41FA5}">
                      <a16:colId xmlns:a16="http://schemas.microsoft.com/office/drawing/2014/main" val="495512581"/>
                    </a:ext>
                  </a:extLst>
                </a:gridCol>
                <a:gridCol w="1170438">
                  <a:extLst>
                    <a:ext uri="{9D8B030D-6E8A-4147-A177-3AD203B41FA5}">
                      <a16:colId xmlns:a16="http://schemas.microsoft.com/office/drawing/2014/main" val="293397418"/>
                    </a:ext>
                  </a:extLst>
                </a:gridCol>
                <a:gridCol w="3126301">
                  <a:extLst>
                    <a:ext uri="{9D8B030D-6E8A-4147-A177-3AD203B41FA5}">
                      <a16:colId xmlns:a16="http://schemas.microsoft.com/office/drawing/2014/main" val="3178784029"/>
                    </a:ext>
                  </a:extLst>
                </a:gridCol>
                <a:gridCol w="2448679">
                  <a:extLst>
                    <a:ext uri="{9D8B030D-6E8A-4147-A177-3AD203B41FA5}">
                      <a16:colId xmlns:a16="http://schemas.microsoft.com/office/drawing/2014/main" val="1820910987"/>
                    </a:ext>
                  </a:extLst>
                </a:gridCol>
              </a:tblGrid>
              <a:tr h="420733">
                <a:tc>
                  <a:txBody>
                    <a:bodyPr/>
                    <a:lstStyle/>
                    <a:p>
                      <a:pPr algn="l" fontAlgn="t"/>
                      <a:r>
                        <a:rPr lang="en-US" sz="1200" u="none" strike="noStrike">
                          <a:effectLst/>
                        </a:rPr>
                        <a:t>5/27/2020</a:t>
                      </a:r>
                      <a:endParaRPr lang="en-US" sz="1200" b="0" i="0" u="none" strike="noStrike">
                        <a:solidFill>
                          <a:srgbClr val="444444"/>
                        </a:solidFill>
                        <a:effectLst/>
                        <a:latin typeface="Open Sans"/>
                      </a:endParaRPr>
                    </a:p>
                  </a:txBody>
                  <a:tcPr marL="7620" marR="7620" marT="7620" marB="0"/>
                </a:tc>
                <a:tc>
                  <a:txBody>
                    <a:bodyPr/>
                    <a:lstStyle/>
                    <a:p>
                      <a:pPr algn="l" fontAlgn="t"/>
                      <a:r>
                        <a:rPr lang="en-US" sz="1100" u="sng" strike="noStrike">
                          <a:effectLst/>
                          <a:hlinkClick r:id="rId7"/>
                        </a:rPr>
                        <a:t>HB 649</a:t>
                      </a:r>
                      <a:endParaRPr lang="en-US" sz="1100" b="0" i="0" u="sng" strike="noStrike">
                        <a:solidFill>
                          <a:srgbClr val="0563C1"/>
                        </a:solidFill>
                        <a:effectLst/>
                        <a:latin typeface="Calibri" panose="020F0502020204030204" pitchFamily="34" charset="0"/>
                      </a:endParaRPr>
                    </a:p>
                  </a:txBody>
                  <a:tcPr marL="7620" marR="7620" marT="7620" marB="0"/>
                </a:tc>
                <a:tc>
                  <a:txBody>
                    <a:bodyPr/>
                    <a:lstStyle/>
                    <a:p>
                      <a:pPr algn="l" fontAlgn="t"/>
                      <a:r>
                        <a:rPr lang="en-US" sz="1200" u="none" strike="noStrike">
                          <a:effectLst/>
                        </a:rPr>
                        <a:t>Regards Department of Health rulemaking/testing authority</a:t>
                      </a:r>
                      <a:endParaRPr lang="en-US" sz="1200" b="0" i="0" u="none" strike="noStrike">
                        <a:solidFill>
                          <a:srgbClr val="444444"/>
                        </a:solidFill>
                        <a:effectLst/>
                        <a:latin typeface="Open Sans"/>
                      </a:endParaRPr>
                    </a:p>
                  </a:txBody>
                  <a:tcPr marL="7620" marR="7620" marT="7620" marB="0"/>
                </a:tc>
                <a:tc>
                  <a:txBody>
                    <a:bodyPr/>
                    <a:lstStyle/>
                    <a:p>
                      <a:pPr algn="l" fontAlgn="t"/>
                      <a:r>
                        <a:rPr lang="en-US" sz="1200" u="none" strike="noStrike">
                          <a:effectLst/>
                        </a:rPr>
                        <a:t>Refer to Committee</a:t>
                      </a:r>
                      <a:endParaRPr lang="en-US" sz="1200" b="0" i="0" u="none" strike="noStrike">
                        <a:solidFill>
                          <a:srgbClr val="444444"/>
                        </a:solidFill>
                        <a:effectLst/>
                        <a:latin typeface="Open Sans"/>
                      </a:endParaRPr>
                    </a:p>
                  </a:txBody>
                  <a:tcPr marL="7620" marR="7620" marT="7620" marB="0"/>
                </a:tc>
                <a:extLst>
                  <a:ext uri="{0D108BD9-81ED-4DB2-BD59-A6C34878D82A}">
                    <a16:rowId xmlns:a16="http://schemas.microsoft.com/office/drawing/2014/main" val="2713356700"/>
                  </a:ext>
                </a:extLst>
              </a:tr>
              <a:tr h="428983">
                <a:tc>
                  <a:txBody>
                    <a:bodyPr/>
                    <a:lstStyle/>
                    <a:p>
                      <a:pPr algn="l" fontAlgn="t"/>
                      <a:r>
                        <a:rPr lang="en-US" sz="1200" u="none" strike="noStrike">
                          <a:effectLst/>
                        </a:rPr>
                        <a:t>5/27/2020</a:t>
                      </a:r>
                      <a:endParaRPr lang="en-US" sz="1200" b="0" i="0" u="none" strike="noStrike">
                        <a:solidFill>
                          <a:srgbClr val="444444"/>
                        </a:solidFill>
                        <a:effectLst/>
                        <a:latin typeface="Open Sans"/>
                      </a:endParaRPr>
                    </a:p>
                  </a:txBody>
                  <a:tcPr marL="7620" marR="7620" marT="7620" marB="0"/>
                </a:tc>
                <a:tc>
                  <a:txBody>
                    <a:bodyPr/>
                    <a:lstStyle/>
                    <a:p>
                      <a:pPr algn="l" fontAlgn="t"/>
                      <a:r>
                        <a:rPr lang="en-US" sz="1100" u="sng" strike="noStrike">
                          <a:effectLst/>
                          <a:hlinkClick r:id="rId8"/>
                        </a:rPr>
                        <a:t>HB 667</a:t>
                      </a:r>
                      <a:endParaRPr lang="en-US" sz="1100" b="0" i="0" u="sng" strike="noStrike">
                        <a:solidFill>
                          <a:srgbClr val="0563C1"/>
                        </a:solidFill>
                        <a:effectLst/>
                        <a:latin typeface="Calibri" panose="020F0502020204030204" pitchFamily="34" charset="0"/>
                      </a:endParaRPr>
                    </a:p>
                  </a:txBody>
                  <a:tcPr marL="7620" marR="7620" marT="7620" marB="0"/>
                </a:tc>
                <a:tc>
                  <a:txBody>
                    <a:bodyPr/>
                    <a:lstStyle/>
                    <a:p>
                      <a:pPr algn="l" fontAlgn="t"/>
                      <a:r>
                        <a:rPr lang="en-US" sz="1200" u="none" strike="noStrike">
                          <a:effectLst/>
                        </a:rPr>
                        <a:t>Make correction officer's COVID-19 case an occupational disease</a:t>
                      </a:r>
                      <a:endParaRPr lang="en-US" sz="1200" b="0" i="0" u="none" strike="noStrike">
                        <a:solidFill>
                          <a:srgbClr val="444444"/>
                        </a:solidFill>
                        <a:effectLst/>
                        <a:latin typeface="Open Sans"/>
                      </a:endParaRPr>
                    </a:p>
                  </a:txBody>
                  <a:tcPr marL="7620" marR="7620" marT="7620" marB="0"/>
                </a:tc>
                <a:tc>
                  <a:txBody>
                    <a:bodyPr/>
                    <a:lstStyle/>
                    <a:p>
                      <a:pPr algn="l" fontAlgn="t"/>
                      <a:r>
                        <a:rPr lang="en-US" sz="1200" u="none" strike="noStrike">
                          <a:effectLst/>
                        </a:rPr>
                        <a:t>Refer to Committee</a:t>
                      </a:r>
                      <a:endParaRPr lang="en-US" sz="1200" b="0" i="0" u="none" strike="noStrike">
                        <a:solidFill>
                          <a:srgbClr val="444444"/>
                        </a:solidFill>
                        <a:effectLst/>
                        <a:latin typeface="Open Sans"/>
                      </a:endParaRPr>
                    </a:p>
                  </a:txBody>
                  <a:tcPr marL="7620" marR="7620" marT="7620" marB="0"/>
                </a:tc>
                <a:extLst>
                  <a:ext uri="{0D108BD9-81ED-4DB2-BD59-A6C34878D82A}">
                    <a16:rowId xmlns:a16="http://schemas.microsoft.com/office/drawing/2014/main" val="802274690"/>
                  </a:ext>
                </a:extLst>
              </a:tr>
              <a:tr h="428983">
                <a:tc>
                  <a:txBody>
                    <a:bodyPr/>
                    <a:lstStyle/>
                    <a:p>
                      <a:pPr algn="l" fontAlgn="t"/>
                      <a:r>
                        <a:rPr lang="en-US" sz="1200" u="none" strike="noStrike">
                          <a:effectLst/>
                        </a:rPr>
                        <a:t>5/27/2020</a:t>
                      </a:r>
                      <a:endParaRPr lang="en-US" sz="1200" b="0" i="0" u="none" strike="noStrike">
                        <a:solidFill>
                          <a:srgbClr val="444444"/>
                        </a:solidFill>
                        <a:effectLst/>
                        <a:latin typeface="Open Sans"/>
                      </a:endParaRPr>
                    </a:p>
                  </a:txBody>
                  <a:tcPr marL="7620" marR="7620" marT="7620" marB="0"/>
                </a:tc>
                <a:tc>
                  <a:txBody>
                    <a:bodyPr/>
                    <a:lstStyle/>
                    <a:p>
                      <a:pPr algn="l" fontAlgn="t"/>
                      <a:r>
                        <a:rPr lang="en-US" sz="1100" u="sng" strike="noStrike">
                          <a:effectLst/>
                          <a:hlinkClick r:id="rId9"/>
                        </a:rPr>
                        <a:t>HB 673</a:t>
                      </a:r>
                      <a:endParaRPr lang="en-US" sz="1100" b="0" i="0" u="sng" strike="noStrike">
                        <a:solidFill>
                          <a:srgbClr val="0563C1"/>
                        </a:solidFill>
                        <a:effectLst/>
                        <a:latin typeface="Calibri" panose="020F0502020204030204" pitchFamily="34" charset="0"/>
                      </a:endParaRPr>
                    </a:p>
                  </a:txBody>
                  <a:tcPr marL="7620" marR="7620" marT="7620" marB="0"/>
                </a:tc>
                <a:tc>
                  <a:txBody>
                    <a:bodyPr/>
                    <a:lstStyle/>
                    <a:p>
                      <a:pPr algn="l" fontAlgn="t"/>
                      <a:r>
                        <a:rPr lang="en-US" sz="1200" u="none" strike="noStrike">
                          <a:effectLst/>
                        </a:rPr>
                        <a:t>Regards business, professions, education during COVID-19</a:t>
                      </a:r>
                      <a:endParaRPr lang="en-US" sz="1200" b="0" i="0" u="none" strike="noStrike">
                        <a:solidFill>
                          <a:srgbClr val="444444"/>
                        </a:solidFill>
                        <a:effectLst/>
                        <a:latin typeface="Open Sans"/>
                      </a:endParaRPr>
                    </a:p>
                  </a:txBody>
                  <a:tcPr marL="7620" marR="7620" marT="7620" marB="0"/>
                </a:tc>
                <a:tc>
                  <a:txBody>
                    <a:bodyPr/>
                    <a:lstStyle/>
                    <a:p>
                      <a:pPr algn="l" fontAlgn="t"/>
                      <a:r>
                        <a:rPr lang="en-US" sz="1200" u="none" strike="noStrike">
                          <a:effectLst/>
                        </a:rPr>
                        <a:t>Refer to Committee</a:t>
                      </a:r>
                      <a:endParaRPr lang="en-US" sz="1200" b="0" i="0" u="none" strike="noStrike">
                        <a:solidFill>
                          <a:srgbClr val="444444"/>
                        </a:solidFill>
                        <a:effectLst/>
                        <a:latin typeface="Open Sans"/>
                      </a:endParaRPr>
                    </a:p>
                  </a:txBody>
                  <a:tcPr marL="7620" marR="7620" marT="7620" marB="0"/>
                </a:tc>
                <a:extLst>
                  <a:ext uri="{0D108BD9-81ED-4DB2-BD59-A6C34878D82A}">
                    <a16:rowId xmlns:a16="http://schemas.microsoft.com/office/drawing/2014/main" val="285515493"/>
                  </a:ext>
                </a:extLst>
              </a:tr>
              <a:tr h="428983">
                <a:tc>
                  <a:txBody>
                    <a:bodyPr/>
                    <a:lstStyle/>
                    <a:p>
                      <a:pPr algn="l" fontAlgn="t"/>
                      <a:r>
                        <a:rPr lang="en-US" sz="1200" u="none" strike="noStrike">
                          <a:effectLst/>
                        </a:rPr>
                        <a:t>5/27/2020</a:t>
                      </a:r>
                      <a:endParaRPr lang="en-US" sz="1200" b="0" i="0" u="none" strike="noStrike">
                        <a:solidFill>
                          <a:srgbClr val="444444"/>
                        </a:solidFill>
                        <a:effectLst/>
                        <a:latin typeface="Open Sans"/>
                      </a:endParaRPr>
                    </a:p>
                  </a:txBody>
                  <a:tcPr marL="7620" marR="7620" marT="7620" marB="0"/>
                </a:tc>
                <a:tc>
                  <a:txBody>
                    <a:bodyPr/>
                    <a:lstStyle/>
                    <a:p>
                      <a:pPr algn="l" fontAlgn="t"/>
                      <a:r>
                        <a:rPr lang="en-US" sz="1100" u="sng" strike="noStrike">
                          <a:effectLst/>
                          <a:hlinkClick r:id="rId10"/>
                        </a:rPr>
                        <a:t>HB 682</a:t>
                      </a:r>
                      <a:endParaRPr lang="en-US" sz="1100" b="0" i="0" u="sng" strike="noStrike">
                        <a:solidFill>
                          <a:srgbClr val="0563C1"/>
                        </a:solidFill>
                        <a:effectLst/>
                        <a:latin typeface="Calibri" panose="020F0502020204030204" pitchFamily="34" charset="0"/>
                      </a:endParaRPr>
                    </a:p>
                  </a:txBody>
                  <a:tcPr marL="7620" marR="7620" marT="7620" marB="0"/>
                </a:tc>
                <a:tc>
                  <a:txBody>
                    <a:bodyPr/>
                    <a:lstStyle/>
                    <a:p>
                      <a:pPr algn="l" fontAlgn="t"/>
                      <a:r>
                        <a:rPr lang="en-US" sz="1200" u="none" strike="noStrike">
                          <a:effectLst/>
                        </a:rPr>
                        <a:t>Provide only General Assembly can require face masks</a:t>
                      </a:r>
                      <a:endParaRPr lang="en-US" sz="1200" b="0" i="0" u="none" strike="noStrike">
                        <a:solidFill>
                          <a:srgbClr val="444444"/>
                        </a:solidFill>
                        <a:effectLst/>
                        <a:latin typeface="Open Sans"/>
                      </a:endParaRPr>
                    </a:p>
                  </a:txBody>
                  <a:tcPr marL="7620" marR="7620" marT="7620" marB="0"/>
                </a:tc>
                <a:tc>
                  <a:txBody>
                    <a:bodyPr/>
                    <a:lstStyle/>
                    <a:p>
                      <a:pPr algn="l" fontAlgn="t"/>
                      <a:r>
                        <a:rPr lang="en-US" sz="1200" u="none" strike="noStrike">
                          <a:effectLst/>
                        </a:rPr>
                        <a:t>Introduced</a:t>
                      </a:r>
                      <a:endParaRPr lang="en-US" sz="1200" b="0" i="0" u="none" strike="noStrike">
                        <a:solidFill>
                          <a:srgbClr val="444444"/>
                        </a:solidFill>
                        <a:effectLst/>
                        <a:latin typeface="Open Sans"/>
                      </a:endParaRPr>
                    </a:p>
                  </a:txBody>
                  <a:tcPr marL="7620" marR="7620" marT="7620" marB="0"/>
                </a:tc>
                <a:extLst>
                  <a:ext uri="{0D108BD9-81ED-4DB2-BD59-A6C34878D82A}">
                    <a16:rowId xmlns:a16="http://schemas.microsoft.com/office/drawing/2014/main" val="2540784248"/>
                  </a:ext>
                </a:extLst>
              </a:tr>
              <a:tr h="428983">
                <a:tc>
                  <a:txBody>
                    <a:bodyPr/>
                    <a:lstStyle/>
                    <a:p>
                      <a:pPr algn="l" fontAlgn="t"/>
                      <a:r>
                        <a:rPr lang="en-US" sz="1200" u="none" strike="noStrike">
                          <a:effectLst/>
                        </a:rPr>
                        <a:t>5/12/2020</a:t>
                      </a:r>
                      <a:endParaRPr lang="en-US" sz="1200" b="0" i="0" u="none" strike="noStrike">
                        <a:solidFill>
                          <a:srgbClr val="444444"/>
                        </a:solidFill>
                        <a:effectLst/>
                        <a:latin typeface="Open Sans"/>
                      </a:endParaRPr>
                    </a:p>
                  </a:txBody>
                  <a:tcPr marL="7620" marR="7620" marT="7620" marB="0"/>
                </a:tc>
                <a:tc>
                  <a:txBody>
                    <a:bodyPr/>
                    <a:lstStyle/>
                    <a:p>
                      <a:pPr algn="l" fontAlgn="t"/>
                      <a:r>
                        <a:rPr lang="en-US" sz="1100" u="sng" strike="noStrike">
                          <a:effectLst/>
                          <a:hlinkClick r:id="rId11"/>
                        </a:rPr>
                        <a:t>HCR 25</a:t>
                      </a:r>
                      <a:endParaRPr lang="en-US" sz="1100" b="0" i="0" u="sng" strike="noStrike">
                        <a:solidFill>
                          <a:srgbClr val="0563C1"/>
                        </a:solidFill>
                        <a:effectLst/>
                        <a:latin typeface="Calibri" panose="020F0502020204030204" pitchFamily="34" charset="0"/>
                      </a:endParaRPr>
                    </a:p>
                  </a:txBody>
                  <a:tcPr marL="7620" marR="7620" marT="7620" marB="0"/>
                </a:tc>
                <a:tc>
                  <a:txBody>
                    <a:bodyPr/>
                    <a:lstStyle/>
                    <a:p>
                      <a:pPr algn="l" fontAlgn="t"/>
                      <a:r>
                        <a:rPr lang="en-US" sz="1200" u="none" strike="noStrike">
                          <a:effectLst/>
                        </a:rPr>
                        <a:t>Declare state of emergency on childhood trauma.</a:t>
                      </a:r>
                      <a:endParaRPr lang="en-US" sz="1200" b="0" i="0" u="none" strike="noStrike">
                        <a:solidFill>
                          <a:srgbClr val="444444"/>
                        </a:solidFill>
                        <a:effectLst/>
                        <a:latin typeface="Open Sans"/>
                      </a:endParaRPr>
                    </a:p>
                  </a:txBody>
                  <a:tcPr marL="7620" marR="7620" marT="7620" marB="0"/>
                </a:tc>
                <a:tc>
                  <a:txBody>
                    <a:bodyPr/>
                    <a:lstStyle/>
                    <a:p>
                      <a:pPr algn="l" fontAlgn="t"/>
                      <a:r>
                        <a:rPr lang="en-US" sz="1200" u="none" strike="noStrike">
                          <a:effectLst/>
                        </a:rPr>
                        <a:t>Introduced and Referred to Committee</a:t>
                      </a:r>
                      <a:endParaRPr lang="en-US" sz="1200" b="0" i="0" u="none" strike="noStrike">
                        <a:solidFill>
                          <a:srgbClr val="444444"/>
                        </a:solidFill>
                        <a:effectLst/>
                        <a:latin typeface="Open Sans"/>
                      </a:endParaRPr>
                    </a:p>
                  </a:txBody>
                  <a:tcPr marL="7620" marR="7620" marT="7620" marB="0"/>
                </a:tc>
                <a:extLst>
                  <a:ext uri="{0D108BD9-81ED-4DB2-BD59-A6C34878D82A}">
                    <a16:rowId xmlns:a16="http://schemas.microsoft.com/office/drawing/2014/main" val="944915517"/>
                  </a:ext>
                </a:extLst>
              </a:tr>
              <a:tr h="428983">
                <a:tc>
                  <a:txBody>
                    <a:bodyPr/>
                    <a:lstStyle/>
                    <a:p>
                      <a:pPr algn="l" fontAlgn="t"/>
                      <a:r>
                        <a:rPr lang="en-US" sz="1200" u="none" strike="noStrike">
                          <a:effectLst/>
                        </a:rPr>
                        <a:t>5/12/2020</a:t>
                      </a:r>
                      <a:endParaRPr lang="en-US" sz="1200" b="0" i="0" u="none" strike="noStrike">
                        <a:solidFill>
                          <a:srgbClr val="444444"/>
                        </a:solidFill>
                        <a:effectLst/>
                        <a:latin typeface="Open Sans"/>
                      </a:endParaRPr>
                    </a:p>
                  </a:txBody>
                  <a:tcPr marL="7620" marR="7620" marT="7620" marB="0"/>
                </a:tc>
                <a:tc>
                  <a:txBody>
                    <a:bodyPr/>
                    <a:lstStyle/>
                    <a:p>
                      <a:pPr algn="l" fontAlgn="t"/>
                      <a:r>
                        <a:rPr lang="en-US" sz="1100" u="sng" strike="noStrike">
                          <a:effectLst/>
                          <a:hlinkClick r:id="rId12"/>
                        </a:rPr>
                        <a:t>HCR 28</a:t>
                      </a:r>
                      <a:endParaRPr lang="en-US" sz="1100" b="0" i="0" u="sng" strike="noStrike">
                        <a:solidFill>
                          <a:srgbClr val="0563C1"/>
                        </a:solidFill>
                        <a:effectLst/>
                        <a:latin typeface="Calibri" panose="020F0502020204030204" pitchFamily="34" charset="0"/>
                      </a:endParaRPr>
                    </a:p>
                  </a:txBody>
                  <a:tcPr marL="7620" marR="7620" marT="7620" marB="0"/>
                </a:tc>
                <a:tc>
                  <a:txBody>
                    <a:bodyPr/>
                    <a:lstStyle/>
                    <a:p>
                      <a:pPr algn="l" fontAlgn="t"/>
                      <a:r>
                        <a:rPr lang="en-US" sz="1200" u="none" strike="noStrike">
                          <a:effectLst/>
                        </a:rPr>
                        <a:t>Denounce all discrimination resulting from COVID-19.</a:t>
                      </a:r>
                      <a:endParaRPr lang="en-US" sz="1200" b="0" i="0" u="none" strike="noStrike">
                        <a:solidFill>
                          <a:srgbClr val="444444"/>
                        </a:solidFill>
                        <a:effectLst/>
                        <a:latin typeface="Open Sans"/>
                      </a:endParaRPr>
                    </a:p>
                  </a:txBody>
                  <a:tcPr marL="7620" marR="7620" marT="7620" marB="0"/>
                </a:tc>
                <a:tc>
                  <a:txBody>
                    <a:bodyPr/>
                    <a:lstStyle/>
                    <a:p>
                      <a:pPr algn="l" fontAlgn="t"/>
                      <a:r>
                        <a:rPr lang="en-US" sz="1200" u="none" strike="noStrike" dirty="0">
                          <a:effectLst/>
                        </a:rPr>
                        <a:t>Introduced and Referred to Committee</a:t>
                      </a:r>
                      <a:endParaRPr lang="en-US" sz="1200" b="0" i="0" u="none" strike="noStrike" dirty="0">
                        <a:solidFill>
                          <a:srgbClr val="444444"/>
                        </a:solidFill>
                        <a:effectLst/>
                        <a:latin typeface="Open Sans"/>
                      </a:endParaRPr>
                    </a:p>
                  </a:txBody>
                  <a:tcPr marL="7620" marR="7620" marT="7620" marB="0"/>
                </a:tc>
                <a:extLst>
                  <a:ext uri="{0D108BD9-81ED-4DB2-BD59-A6C34878D82A}">
                    <a16:rowId xmlns:a16="http://schemas.microsoft.com/office/drawing/2014/main" val="4007690820"/>
                  </a:ext>
                </a:extLst>
              </a:tr>
            </a:tbl>
          </a:graphicData>
        </a:graphic>
      </p:graphicFrame>
      <p:graphicFrame>
        <p:nvGraphicFramePr>
          <p:cNvPr id="6" name="Table 5">
            <a:extLst>
              <a:ext uri="{FF2B5EF4-FFF2-40B4-BE49-F238E27FC236}">
                <a16:creationId xmlns:a16="http://schemas.microsoft.com/office/drawing/2014/main" id="{6BDD40AA-747F-4D4B-B905-1E42A09A1EE8}"/>
              </a:ext>
            </a:extLst>
          </p:cNvPr>
          <p:cNvGraphicFramePr>
            <a:graphicFrameLocks noGrp="1"/>
          </p:cNvGraphicFramePr>
          <p:nvPr>
            <p:extLst>
              <p:ext uri="{D42A27DB-BD31-4B8C-83A1-F6EECF244321}">
                <p14:modId xmlns:p14="http://schemas.microsoft.com/office/powerpoint/2010/main" val="2176819256"/>
              </p:ext>
            </p:extLst>
          </p:nvPr>
        </p:nvGraphicFramePr>
        <p:xfrm>
          <a:off x="4050806" y="4927105"/>
          <a:ext cx="8173047" cy="1981200"/>
        </p:xfrm>
        <a:graphic>
          <a:graphicData uri="http://schemas.openxmlformats.org/drawingml/2006/table">
            <a:tbl>
              <a:tblPr>
                <a:tableStyleId>{5C22544A-7EE6-4342-B048-85BDC9FD1C3A}</a:tableStyleId>
              </a:tblPr>
              <a:tblGrid>
                <a:gridCol w="1405949">
                  <a:extLst>
                    <a:ext uri="{9D8B030D-6E8A-4147-A177-3AD203B41FA5}">
                      <a16:colId xmlns:a16="http://schemas.microsoft.com/office/drawing/2014/main" val="593833336"/>
                    </a:ext>
                  </a:extLst>
                </a:gridCol>
                <a:gridCol w="1174200">
                  <a:extLst>
                    <a:ext uri="{9D8B030D-6E8A-4147-A177-3AD203B41FA5}">
                      <a16:colId xmlns:a16="http://schemas.microsoft.com/office/drawing/2014/main" val="351733451"/>
                    </a:ext>
                  </a:extLst>
                </a:gridCol>
                <a:gridCol w="3136349">
                  <a:extLst>
                    <a:ext uri="{9D8B030D-6E8A-4147-A177-3AD203B41FA5}">
                      <a16:colId xmlns:a16="http://schemas.microsoft.com/office/drawing/2014/main" val="238651684"/>
                    </a:ext>
                  </a:extLst>
                </a:gridCol>
                <a:gridCol w="2456549">
                  <a:extLst>
                    <a:ext uri="{9D8B030D-6E8A-4147-A177-3AD203B41FA5}">
                      <a16:colId xmlns:a16="http://schemas.microsoft.com/office/drawing/2014/main" val="451408772"/>
                    </a:ext>
                  </a:extLst>
                </a:gridCol>
              </a:tblGrid>
              <a:tr h="396240">
                <a:tc>
                  <a:txBody>
                    <a:bodyPr/>
                    <a:lstStyle/>
                    <a:p>
                      <a:pPr algn="l" fontAlgn="t"/>
                      <a:r>
                        <a:rPr lang="en-US" sz="1200" u="none" strike="noStrike">
                          <a:effectLst/>
                        </a:rPr>
                        <a:t>5/6/2020</a:t>
                      </a:r>
                      <a:endParaRPr lang="en-US" sz="1200" b="0" i="0" u="none" strike="noStrike">
                        <a:solidFill>
                          <a:srgbClr val="444444"/>
                        </a:solidFill>
                        <a:effectLst/>
                        <a:latin typeface="Open Sans"/>
                      </a:endParaRPr>
                    </a:p>
                  </a:txBody>
                  <a:tcPr marL="7620" marR="7620" marT="7620" marB="0"/>
                </a:tc>
                <a:tc>
                  <a:txBody>
                    <a:bodyPr/>
                    <a:lstStyle/>
                    <a:p>
                      <a:pPr algn="l" fontAlgn="t"/>
                      <a:r>
                        <a:rPr lang="en-US" sz="1100" u="sng" strike="noStrike">
                          <a:effectLst/>
                          <a:hlinkClick r:id="rId13"/>
                        </a:rPr>
                        <a:t>SB 297</a:t>
                      </a:r>
                      <a:endParaRPr lang="en-US" sz="1100" b="0" i="0" u="sng" strike="noStrike">
                        <a:solidFill>
                          <a:srgbClr val="0563C1"/>
                        </a:solidFill>
                        <a:effectLst/>
                        <a:latin typeface="Calibri" panose="020F0502020204030204" pitchFamily="34" charset="0"/>
                      </a:endParaRPr>
                    </a:p>
                  </a:txBody>
                  <a:tcPr marL="7620" marR="7620" marT="7620" marB="0"/>
                </a:tc>
                <a:tc>
                  <a:txBody>
                    <a:bodyPr/>
                    <a:lstStyle/>
                    <a:p>
                      <a:pPr algn="l" fontAlgn="t"/>
                      <a:r>
                        <a:rPr lang="en-US" sz="1200" u="none" strike="noStrike">
                          <a:effectLst/>
                        </a:rPr>
                        <a:t>Prohibit foreclosures and evictions during COVID-19 emergency</a:t>
                      </a:r>
                      <a:endParaRPr lang="en-US" sz="1200" b="0" i="0" u="none" strike="noStrike">
                        <a:solidFill>
                          <a:srgbClr val="444444"/>
                        </a:solidFill>
                        <a:effectLst/>
                        <a:latin typeface="Open Sans"/>
                      </a:endParaRPr>
                    </a:p>
                  </a:txBody>
                  <a:tcPr marL="7620" marR="7620" marT="7620" marB="0"/>
                </a:tc>
                <a:tc>
                  <a:txBody>
                    <a:bodyPr/>
                    <a:lstStyle/>
                    <a:p>
                      <a:pPr algn="l" fontAlgn="t"/>
                      <a:r>
                        <a:rPr lang="en-US" sz="1200" u="none" strike="noStrike">
                          <a:effectLst/>
                        </a:rPr>
                        <a:t>Refer to Committee</a:t>
                      </a:r>
                      <a:endParaRPr lang="en-US" sz="1200" b="0" i="0" u="none" strike="noStrike">
                        <a:solidFill>
                          <a:srgbClr val="444444"/>
                        </a:solidFill>
                        <a:effectLst/>
                        <a:latin typeface="Open Sans"/>
                      </a:endParaRPr>
                    </a:p>
                  </a:txBody>
                  <a:tcPr marL="7620" marR="7620" marT="7620" marB="0"/>
                </a:tc>
                <a:extLst>
                  <a:ext uri="{0D108BD9-81ED-4DB2-BD59-A6C34878D82A}">
                    <a16:rowId xmlns:a16="http://schemas.microsoft.com/office/drawing/2014/main" val="1109273189"/>
                  </a:ext>
                </a:extLst>
              </a:tr>
              <a:tr h="396240">
                <a:tc>
                  <a:txBody>
                    <a:bodyPr/>
                    <a:lstStyle/>
                    <a:p>
                      <a:pPr algn="l" fontAlgn="t"/>
                      <a:r>
                        <a:rPr lang="en-US" sz="1200" u="none" strike="noStrike">
                          <a:effectLst/>
                        </a:rPr>
                        <a:t>5/6/2020</a:t>
                      </a:r>
                      <a:endParaRPr lang="en-US" sz="1200" b="0" i="0" u="none" strike="noStrike">
                        <a:solidFill>
                          <a:srgbClr val="444444"/>
                        </a:solidFill>
                        <a:effectLst/>
                        <a:latin typeface="Open Sans"/>
                      </a:endParaRPr>
                    </a:p>
                  </a:txBody>
                  <a:tcPr marL="7620" marR="7620" marT="7620" marB="0"/>
                </a:tc>
                <a:tc>
                  <a:txBody>
                    <a:bodyPr/>
                    <a:lstStyle/>
                    <a:p>
                      <a:pPr algn="l" fontAlgn="t"/>
                      <a:r>
                        <a:rPr lang="en-US" sz="1100" u="sng" strike="noStrike">
                          <a:effectLst/>
                          <a:hlinkClick r:id="rId14"/>
                        </a:rPr>
                        <a:t>SB 298</a:t>
                      </a:r>
                      <a:endParaRPr lang="en-US" sz="1100" b="0" i="0" u="sng" strike="noStrike">
                        <a:solidFill>
                          <a:srgbClr val="0563C1"/>
                        </a:solidFill>
                        <a:effectLst/>
                        <a:latin typeface="Calibri" panose="020F0502020204030204" pitchFamily="34" charset="0"/>
                      </a:endParaRPr>
                    </a:p>
                  </a:txBody>
                  <a:tcPr marL="7620" marR="7620" marT="7620" marB="0"/>
                </a:tc>
                <a:tc>
                  <a:txBody>
                    <a:bodyPr/>
                    <a:lstStyle/>
                    <a:p>
                      <a:pPr algn="l" fontAlgn="t"/>
                      <a:r>
                        <a:rPr lang="en-US" sz="1200" u="none" strike="noStrike">
                          <a:effectLst/>
                        </a:rPr>
                        <a:t>Make COVID-19 website available in multiple languages</a:t>
                      </a:r>
                      <a:endParaRPr lang="en-US" sz="1200" b="0" i="0" u="none" strike="noStrike">
                        <a:solidFill>
                          <a:srgbClr val="444444"/>
                        </a:solidFill>
                        <a:effectLst/>
                        <a:latin typeface="Open Sans"/>
                      </a:endParaRPr>
                    </a:p>
                  </a:txBody>
                  <a:tcPr marL="7620" marR="7620" marT="7620" marB="0"/>
                </a:tc>
                <a:tc>
                  <a:txBody>
                    <a:bodyPr/>
                    <a:lstStyle/>
                    <a:p>
                      <a:pPr algn="l" fontAlgn="t"/>
                      <a:r>
                        <a:rPr lang="en-US" sz="1200" u="none" strike="noStrike">
                          <a:effectLst/>
                        </a:rPr>
                        <a:t>Refer to Committee</a:t>
                      </a:r>
                      <a:endParaRPr lang="en-US" sz="1200" b="0" i="0" u="none" strike="noStrike">
                        <a:solidFill>
                          <a:srgbClr val="444444"/>
                        </a:solidFill>
                        <a:effectLst/>
                        <a:latin typeface="Open Sans"/>
                      </a:endParaRPr>
                    </a:p>
                  </a:txBody>
                  <a:tcPr marL="7620" marR="7620" marT="7620" marB="0"/>
                </a:tc>
                <a:extLst>
                  <a:ext uri="{0D108BD9-81ED-4DB2-BD59-A6C34878D82A}">
                    <a16:rowId xmlns:a16="http://schemas.microsoft.com/office/drawing/2014/main" val="1045040450"/>
                  </a:ext>
                </a:extLst>
              </a:tr>
              <a:tr h="396240">
                <a:tc>
                  <a:txBody>
                    <a:bodyPr/>
                    <a:lstStyle/>
                    <a:p>
                      <a:pPr algn="l" fontAlgn="t"/>
                      <a:r>
                        <a:rPr lang="en-US" sz="1200" u="none" strike="noStrike">
                          <a:effectLst/>
                        </a:rPr>
                        <a:t>5/6/2020</a:t>
                      </a:r>
                      <a:endParaRPr lang="en-US" sz="1200" b="0" i="0" u="none" strike="noStrike">
                        <a:solidFill>
                          <a:srgbClr val="444444"/>
                        </a:solidFill>
                        <a:effectLst/>
                        <a:latin typeface="Open Sans"/>
                      </a:endParaRPr>
                    </a:p>
                  </a:txBody>
                  <a:tcPr marL="7620" marR="7620" marT="7620" marB="0"/>
                </a:tc>
                <a:tc>
                  <a:txBody>
                    <a:bodyPr/>
                    <a:lstStyle/>
                    <a:p>
                      <a:pPr algn="l" fontAlgn="t"/>
                      <a:r>
                        <a:rPr lang="en-US" sz="1100" u="sng" strike="noStrike">
                          <a:effectLst/>
                          <a:hlinkClick r:id="rId15"/>
                        </a:rPr>
                        <a:t>SB 308</a:t>
                      </a:r>
                      <a:endParaRPr lang="en-US" sz="1100" b="0" i="0" u="sng" strike="noStrike">
                        <a:solidFill>
                          <a:srgbClr val="0563C1"/>
                        </a:solidFill>
                        <a:effectLst/>
                        <a:latin typeface="Calibri" panose="020F0502020204030204" pitchFamily="34" charset="0"/>
                      </a:endParaRPr>
                    </a:p>
                  </a:txBody>
                  <a:tcPr marL="7620" marR="7620" marT="7620" marB="0"/>
                </a:tc>
                <a:tc>
                  <a:txBody>
                    <a:bodyPr/>
                    <a:lstStyle/>
                    <a:p>
                      <a:pPr algn="l" fontAlgn="t"/>
                      <a:r>
                        <a:rPr lang="en-US" sz="1200" u="none" strike="noStrike">
                          <a:effectLst/>
                        </a:rPr>
                        <a:t>Regards civil liability of service providers in emergency</a:t>
                      </a:r>
                      <a:endParaRPr lang="en-US" sz="1200" b="0" i="0" u="none" strike="noStrike">
                        <a:solidFill>
                          <a:srgbClr val="444444"/>
                        </a:solidFill>
                        <a:effectLst/>
                        <a:latin typeface="Open Sans"/>
                      </a:endParaRPr>
                    </a:p>
                  </a:txBody>
                  <a:tcPr marL="7620" marR="7620" marT="7620" marB="0"/>
                </a:tc>
                <a:tc>
                  <a:txBody>
                    <a:bodyPr/>
                    <a:lstStyle/>
                    <a:p>
                      <a:pPr algn="l" fontAlgn="t"/>
                      <a:r>
                        <a:rPr lang="en-US" sz="1200" u="none" strike="noStrike">
                          <a:effectLst/>
                        </a:rPr>
                        <a:t>Refer to Committee</a:t>
                      </a:r>
                      <a:endParaRPr lang="en-US" sz="1200" b="0" i="0" u="none" strike="noStrike">
                        <a:solidFill>
                          <a:srgbClr val="444444"/>
                        </a:solidFill>
                        <a:effectLst/>
                        <a:latin typeface="Open Sans"/>
                      </a:endParaRPr>
                    </a:p>
                  </a:txBody>
                  <a:tcPr marL="7620" marR="7620" marT="7620" marB="0"/>
                </a:tc>
                <a:extLst>
                  <a:ext uri="{0D108BD9-81ED-4DB2-BD59-A6C34878D82A}">
                    <a16:rowId xmlns:a16="http://schemas.microsoft.com/office/drawing/2014/main" val="2838322100"/>
                  </a:ext>
                </a:extLst>
              </a:tr>
              <a:tr h="396240">
                <a:tc>
                  <a:txBody>
                    <a:bodyPr/>
                    <a:lstStyle/>
                    <a:p>
                      <a:pPr algn="l" fontAlgn="t"/>
                      <a:r>
                        <a:rPr lang="en-US" sz="1200" u="none" strike="noStrike">
                          <a:effectLst/>
                        </a:rPr>
                        <a:t>5/12/2020</a:t>
                      </a:r>
                      <a:endParaRPr lang="en-US" sz="1200" b="0" i="0" u="none" strike="noStrike">
                        <a:solidFill>
                          <a:srgbClr val="444444"/>
                        </a:solidFill>
                        <a:effectLst/>
                        <a:latin typeface="Open Sans"/>
                      </a:endParaRPr>
                    </a:p>
                  </a:txBody>
                  <a:tcPr marL="7620" marR="7620" marT="7620" marB="0"/>
                </a:tc>
                <a:tc>
                  <a:txBody>
                    <a:bodyPr/>
                    <a:lstStyle/>
                    <a:p>
                      <a:pPr algn="l" fontAlgn="t"/>
                      <a:r>
                        <a:rPr lang="en-US" sz="1100" u="sng" strike="noStrike">
                          <a:effectLst/>
                          <a:hlinkClick r:id="rId16"/>
                        </a:rPr>
                        <a:t>SB 310</a:t>
                      </a:r>
                      <a:endParaRPr lang="en-US" sz="1100" b="0" i="0" u="sng" strike="noStrike">
                        <a:solidFill>
                          <a:srgbClr val="0563C1"/>
                        </a:solidFill>
                        <a:effectLst/>
                        <a:latin typeface="Calibri" panose="020F0502020204030204" pitchFamily="34" charset="0"/>
                      </a:endParaRPr>
                    </a:p>
                  </a:txBody>
                  <a:tcPr marL="7620" marR="7620" marT="7620" marB="0"/>
                </a:tc>
                <a:tc>
                  <a:txBody>
                    <a:bodyPr/>
                    <a:lstStyle/>
                    <a:p>
                      <a:pPr algn="l" fontAlgn="t"/>
                      <a:r>
                        <a:rPr lang="en-US" sz="1200" u="none" strike="noStrike">
                          <a:effectLst/>
                        </a:rPr>
                        <a:t>Provide federal COVID funding to local subdivisions</a:t>
                      </a:r>
                      <a:endParaRPr lang="en-US" sz="1200" b="0" i="0" u="none" strike="noStrike">
                        <a:solidFill>
                          <a:srgbClr val="444444"/>
                        </a:solidFill>
                        <a:effectLst/>
                        <a:latin typeface="Open Sans"/>
                      </a:endParaRPr>
                    </a:p>
                  </a:txBody>
                  <a:tcPr marL="7620" marR="7620" marT="7620" marB="0"/>
                </a:tc>
                <a:tc>
                  <a:txBody>
                    <a:bodyPr/>
                    <a:lstStyle/>
                    <a:p>
                      <a:pPr algn="l" fontAlgn="t"/>
                      <a:r>
                        <a:rPr lang="en-US" sz="1200" u="none" strike="noStrike">
                          <a:effectLst/>
                        </a:rPr>
                        <a:t>Refer to Committee</a:t>
                      </a:r>
                      <a:endParaRPr lang="en-US" sz="1200" b="0" i="0" u="none" strike="noStrike">
                        <a:solidFill>
                          <a:srgbClr val="444444"/>
                        </a:solidFill>
                        <a:effectLst/>
                        <a:latin typeface="Open Sans"/>
                      </a:endParaRPr>
                    </a:p>
                  </a:txBody>
                  <a:tcPr marL="7620" marR="7620" marT="7620" marB="0"/>
                </a:tc>
                <a:extLst>
                  <a:ext uri="{0D108BD9-81ED-4DB2-BD59-A6C34878D82A}">
                    <a16:rowId xmlns:a16="http://schemas.microsoft.com/office/drawing/2014/main" val="2089514665"/>
                  </a:ext>
                </a:extLst>
              </a:tr>
              <a:tr h="396240">
                <a:tc>
                  <a:txBody>
                    <a:bodyPr/>
                    <a:lstStyle/>
                    <a:p>
                      <a:pPr algn="l" fontAlgn="t"/>
                      <a:r>
                        <a:rPr lang="en-US" sz="1200" u="none" strike="noStrike">
                          <a:effectLst/>
                        </a:rPr>
                        <a:t>5/20/2020</a:t>
                      </a:r>
                      <a:endParaRPr lang="en-US" sz="1200" b="0" i="0" u="none" strike="noStrike">
                        <a:solidFill>
                          <a:srgbClr val="444444"/>
                        </a:solidFill>
                        <a:effectLst/>
                        <a:latin typeface="Open Sans"/>
                      </a:endParaRPr>
                    </a:p>
                  </a:txBody>
                  <a:tcPr marL="7620" marR="7620" marT="7620" marB="0"/>
                </a:tc>
                <a:tc>
                  <a:txBody>
                    <a:bodyPr/>
                    <a:lstStyle/>
                    <a:p>
                      <a:pPr algn="l" fontAlgn="t"/>
                      <a:r>
                        <a:rPr lang="en-US" sz="1100" u="sng" strike="noStrike">
                          <a:effectLst/>
                          <a:hlinkClick r:id="rId17"/>
                        </a:rPr>
                        <a:t>SB 311</a:t>
                      </a:r>
                      <a:endParaRPr lang="en-US" sz="1100" b="0" i="0" u="sng" strike="noStrike">
                        <a:solidFill>
                          <a:srgbClr val="0563C1"/>
                        </a:solidFill>
                        <a:effectLst/>
                        <a:latin typeface="Calibri" panose="020F0502020204030204" pitchFamily="34" charset="0"/>
                      </a:endParaRPr>
                    </a:p>
                  </a:txBody>
                  <a:tcPr marL="7620" marR="7620" marT="7620" marB="0"/>
                </a:tc>
                <a:tc>
                  <a:txBody>
                    <a:bodyPr/>
                    <a:lstStyle/>
                    <a:p>
                      <a:pPr algn="l" fontAlgn="t"/>
                      <a:r>
                        <a:rPr lang="en-US" sz="1200" u="none" strike="noStrike">
                          <a:effectLst/>
                        </a:rPr>
                        <a:t>Limit Director of Health order-issuing authority</a:t>
                      </a:r>
                      <a:endParaRPr lang="en-US" sz="1200" b="0" i="0" u="none" strike="noStrike">
                        <a:solidFill>
                          <a:srgbClr val="444444"/>
                        </a:solidFill>
                        <a:effectLst/>
                        <a:latin typeface="Open Sans"/>
                      </a:endParaRPr>
                    </a:p>
                  </a:txBody>
                  <a:tcPr marL="7620" marR="7620" marT="7620" marB="0"/>
                </a:tc>
                <a:tc>
                  <a:txBody>
                    <a:bodyPr/>
                    <a:lstStyle/>
                    <a:p>
                      <a:pPr algn="l" fontAlgn="t"/>
                      <a:r>
                        <a:rPr lang="en-US" sz="1200" u="none" strike="noStrike" dirty="0">
                          <a:effectLst/>
                        </a:rPr>
                        <a:t>Refer to Committee</a:t>
                      </a:r>
                      <a:endParaRPr lang="en-US" sz="1200" b="0" i="0" u="none" strike="noStrike" dirty="0">
                        <a:solidFill>
                          <a:srgbClr val="444444"/>
                        </a:solidFill>
                        <a:effectLst/>
                        <a:latin typeface="Open Sans"/>
                      </a:endParaRPr>
                    </a:p>
                  </a:txBody>
                  <a:tcPr marL="7620" marR="7620" marT="7620" marB="0"/>
                </a:tc>
                <a:extLst>
                  <a:ext uri="{0D108BD9-81ED-4DB2-BD59-A6C34878D82A}">
                    <a16:rowId xmlns:a16="http://schemas.microsoft.com/office/drawing/2014/main" val="3733939029"/>
                  </a:ext>
                </a:extLst>
              </a:tr>
            </a:tbl>
          </a:graphicData>
        </a:graphic>
      </p:graphicFrame>
    </p:spTree>
    <p:extLst>
      <p:ext uri="{BB962C8B-B14F-4D97-AF65-F5344CB8AC3E}">
        <p14:creationId xmlns:p14="http://schemas.microsoft.com/office/powerpoint/2010/main" val="1845975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F0502020204030204"/>
              <a:ea typeface="+mn-ea"/>
              <a:cs typeface="+mn-cs"/>
            </a:endParaRPr>
          </a:p>
        </p:txBody>
      </p:sp>
      <p:sp>
        <p:nvSpPr>
          <p:cNvPr id="12" name="Rectangle 11">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AE422CB-EBC9-4703-870C-8981A495893A}"/>
              </a:ext>
            </a:extLst>
          </p:cNvPr>
          <p:cNvSpPr>
            <a:spLocks noGrp="1"/>
          </p:cNvSpPr>
          <p:nvPr>
            <p:ph type="title"/>
          </p:nvPr>
        </p:nvSpPr>
        <p:spPr>
          <a:xfrm>
            <a:off x="492370" y="516835"/>
            <a:ext cx="3084844" cy="5772840"/>
          </a:xfrm>
        </p:spPr>
        <p:txBody>
          <a:bodyPr anchor="ctr">
            <a:normAutofit/>
          </a:bodyPr>
          <a:lstStyle/>
          <a:p>
            <a:r>
              <a:rPr lang="en-US" sz="4400" dirty="0">
                <a:solidFill>
                  <a:schemeClr val="bg1"/>
                </a:solidFill>
              </a:rPr>
              <a:t>House</a:t>
            </a:r>
            <a:br>
              <a:rPr lang="en-US" sz="4400" dirty="0">
                <a:solidFill>
                  <a:schemeClr val="bg1"/>
                </a:solidFill>
              </a:rPr>
            </a:br>
            <a:r>
              <a:rPr lang="en-US" sz="4400" dirty="0">
                <a:solidFill>
                  <a:schemeClr val="bg1"/>
                </a:solidFill>
              </a:rPr>
              <a:t>Bills</a:t>
            </a:r>
          </a:p>
        </p:txBody>
      </p:sp>
      <p:sp>
        <p:nvSpPr>
          <p:cNvPr id="7" name="TextBox 6">
            <a:extLst>
              <a:ext uri="{FF2B5EF4-FFF2-40B4-BE49-F238E27FC236}">
                <a16:creationId xmlns:a16="http://schemas.microsoft.com/office/drawing/2014/main" id="{FAD9CBA3-926F-4678-93E1-59D165D3EEE6}"/>
              </a:ext>
            </a:extLst>
          </p:cNvPr>
          <p:cNvSpPr txBox="1"/>
          <p:nvPr/>
        </p:nvSpPr>
        <p:spPr>
          <a:xfrm>
            <a:off x="5086905" y="719091"/>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5396F479-AA57-4FE8-8C10-FA903BB2FFC3}"/>
              </a:ext>
            </a:extLst>
          </p:cNvPr>
          <p:cNvSpPr txBox="1"/>
          <p:nvPr/>
        </p:nvSpPr>
        <p:spPr>
          <a:xfrm>
            <a:off x="6673290" y="165093"/>
            <a:ext cx="2896227" cy="923330"/>
          </a:xfrm>
          <a:prstGeom prst="rect">
            <a:avLst/>
          </a:prstGeom>
          <a:noFill/>
        </p:spPr>
        <p:txBody>
          <a:bodyPr wrap="square" rtlCol="0">
            <a:spAutoFit/>
          </a:bodyPr>
          <a:lstStyle/>
          <a:p>
            <a:r>
              <a:rPr lang="en-US" sz="5400" b="1" u="sng" dirty="0"/>
              <a:t>Overview</a:t>
            </a:r>
          </a:p>
        </p:txBody>
      </p:sp>
      <p:sp>
        <p:nvSpPr>
          <p:cNvPr id="4" name="TextBox 3">
            <a:extLst>
              <a:ext uri="{FF2B5EF4-FFF2-40B4-BE49-F238E27FC236}">
                <a16:creationId xmlns:a16="http://schemas.microsoft.com/office/drawing/2014/main" id="{1F16C5A9-FC10-40E8-9121-A534F2DCEEC0}"/>
              </a:ext>
            </a:extLst>
          </p:cNvPr>
          <p:cNvSpPr txBox="1"/>
          <p:nvPr/>
        </p:nvSpPr>
        <p:spPr>
          <a:xfrm>
            <a:off x="4377127" y="1253516"/>
            <a:ext cx="7435121" cy="5078313"/>
          </a:xfrm>
          <a:prstGeom prst="rect">
            <a:avLst/>
          </a:prstGeom>
          <a:noFill/>
        </p:spPr>
        <p:txBody>
          <a:bodyPr wrap="square" rtlCol="0">
            <a:spAutoFit/>
          </a:bodyPr>
          <a:lstStyle/>
          <a:p>
            <a:r>
              <a:rPr lang="en-US" b="1" dirty="0"/>
              <a:t>House Bill 3 </a:t>
            </a:r>
            <a:r>
              <a:rPr lang="en-US" dirty="0"/>
              <a:t>(Rep. Boyd, Carruthers) - a bipartisan measure known as Aisha’s Law, passed 94 to 0. DV victims would be referred to domestic violence survivors’ programs where they could get help in housing, job training, child care or other resources.  It creates a new crime of domestic violence aggravated murder -- when abuse ends in homicide, and increases penalties for reckless strangulation.</a:t>
            </a:r>
          </a:p>
          <a:p>
            <a:endParaRPr lang="en-US" b="1" dirty="0"/>
          </a:p>
          <a:p>
            <a:r>
              <a:rPr lang="en-US" b="1" dirty="0"/>
              <a:t>House Bill 178 </a:t>
            </a:r>
            <a:r>
              <a:rPr lang="en-US" dirty="0"/>
              <a:t>(Rep. Hood) – Permits concealed carry without license and removes notification requirement for license holders. </a:t>
            </a:r>
            <a:r>
              <a:rPr lang="en-US"/>
              <a:t>Bill had </a:t>
            </a:r>
            <a:r>
              <a:rPr lang="en-US" dirty="0"/>
              <a:t>its second Criminal Justice Committee Hearing. </a:t>
            </a:r>
            <a:endParaRPr lang="en-US" b="1" dirty="0"/>
          </a:p>
          <a:p>
            <a:endParaRPr lang="en-US" b="1" dirty="0"/>
          </a:p>
          <a:p>
            <a:r>
              <a:rPr lang="en-US" b="1" dirty="0"/>
              <a:t>House Bill 282 </a:t>
            </a:r>
            <a:r>
              <a:rPr lang="en-US" dirty="0"/>
              <a:t>(Rep. Lang) – Ban on local plastic bag bans. </a:t>
            </a:r>
            <a:r>
              <a:rPr lang="en-US" u="sng" dirty="0"/>
              <a:t>Passed</a:t>
            </a:r>
            <a:r>
              <a:rPr lang="en-US" dirty="0"/>
              <a:t>. </a:t>
            </a:r>
            <a:endParaRPr lang="en-US" b="1" dirty="0"/>
          </a:p>
          <a:p>
            <a:endParaRPr lang="en-US" b="1" dirty="0"/>
          </a:p>
          <a:p>
            <a:r>
              <a:rPr lang="en-US" b="1" dirty="0"/>
              <a:t>House Bill 682  </a:t>
            </a:r>
            <a:r>
              <a:rPr lang="en-US" dirty="0"/>
              <a:t>(Rep. Vitale) - would require a two-thirds majority vote in each legislative chamber to approve a widespread mask mandate. Bills ordinarily require only a simple majority.</a:t>
            </a:r>
          </a:p>
          <a:p>
            <a:endParaRPr lang="en-US" dirty="0"/>
          </a:p>
          <a:p>
            <a:endParaRPr lang="en-US" dirty="0"/>
          </a:p>
        </p:txBody>
      </p:sp>
    </p:spTree>
    <p:extLst>
      <p:ext uri="{BB962C8B-B14F-4D97-AF65-F5344CB8AC3E}">
        <p14:creationId xmlns:p14="http://schemas.microsoft.com/office/powerpoint/2010/main" val="2068208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F0502020204030204"/>
              <a:ea typeface="+mn-ea"/>
              <a:cs typeface="+mn-cs"/>
            </a:endParaRPr>
          </a:p>
        </p:txBody>
      </p:sp>
      <p:sp>
        <p:nvSpPr>
          <p:cNvPr id="12" name="Rectangle 11">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AE422CB-EBC9-4703-870C-8981A495893A}"/>
              </a:ext>
            </a:extLst>
          </p:cNvPr>
          <p:cNvSpPr>
            <a:spLocks noGrp="1"/>
          </p:cNvSpPr>
          <p:nvPr>
            <p:ph type="title"/>
          </p:nvPr>
        </p:nvSpPr>
        <p:spPr>
          <a:xfrm>
            <a:off x="492370" y="516835"/>
            <a:ext cx="3084844" cy="5772840"/>
          </a:xfrm>
        </p:spPr>
        <p:txBody>
          <a:bodyPr anchor="ctr">
            <a:normAutofit/>
          </a:bodyPr>
          <a:lstStyle/>
          <a:p>
            <a:r>
              <a:rPr lang="en-US" sz="6000" dirty="0">
                <a:solidFill>
                  <a:schemeClr val="bg1"/>
                </a:solidFill>
              </a:rPr>
              <a:t>House</a:t>
            </a:r>
            <a:br>
              <a:rPr lang="en-US" sz="6000" dirty="0">
                <a:solidFill>
                  <a:schemeClr val="bg1"/>
                </a:solidFill>
              </a:rPr>
            </a:br>
            <a:r>
              <a:rPr lang="en-US" sz="6000" dirty="0">
                <a:solidFill>
                  <a:schemeClr val="bg1"/>
                </a:solidFill>
              </a:rPr>
              <a:t>Bills</a:t>
            </a:r>
          </a:p>
        </p:txBody>
      </p:sp>
      <p:sp>
        <p:nvSpPr>
          <p:cNvPr id="7" name="TextBox 6">
            <a:extLst>
              <a:ext uri="{FF2B5EF4-FFF2-40B4-BE49-F238E27FC236}">
                <a16:creationId xmlns:a16="http://schemas.microsoft.com/office/drawing/2014/main" id="{FAD9CBA3-926F-4678-93E1-59D165D3EEE6}"/>
              </a:ext>
            </a:extLst>
          </p:cNvPr>
          <p:cNvSpPr txBox="1"/>
          <p:nvPr/>
        </p:nvSpPr>
        <p:spPr>
          <a:xfrm>
            <a:off x="5086905" y="719091"/>
            <a:ext cx="184731" cy="369332"/>
          </a:xfrm>
          <a:prstGeom prst="rect">
            <a:avLst/>
          </a:prstGeom>
          <a:noFill/>
        </p:spPr>
        <p:txBody>
          <a:bodyPr wrap="none" rtlCol="0">
            <a:spAutoFit/>
          </a:bodyPr>
          <a:lstStyle/>
          <a:p>
            <a:endParaRPr lang="en-US" dirty="0"/>
          </a:p>
        </p:txBody>
      </p:sp>
      <p:graphicFrame>
        <p:nvGraphicFramePr>
          <p:cNvPr id="3" name="Table 2">
            <a:extLst>
              <a:ext uri="{FF2B5EF4-FFF2-40B4-BE49-F238E27FC236}">
                <a16:creationId xmlns:a16="http://schemas.microsoft.com/office/drawing/2014/main" id="{356B2F08-2B6D-4061-884E-82B232371F46}"/>
              </a:ext>
            </a:extLst>
          </p:cNvPr>
          <p:cNvGraphicFramePr>
            <a:graphicFrameLocks noGrp="1"/>
          </p:cNvGraphicFramePr>
          <p:nvPr>
            <p:extLst>
              <p:ext uri="{D42A27DB-BD31-4B8C-83A1-F6EECF244321}">
                <p14:modId xmlns:p14="http://schemas.microsoft.com/office/powerpoint/2010/main" val="3817854755"/>
              </p:ext>
            </p:extLst>
          </p:nvPr>
        </p:nvGraphicFramePr>
        <p:xfrm>
          <a:off x="4050807" y="0"/>
          <a:ext cx="8146863" cy="1740024"/>
        </p:xfrm>
        <a:graphic>
          <a:graphicData uri="http://schemas.openxmlformats.org/drawingml/2006/table">
            <a:tbl>
              <a:tblPr>
                <a:tableStyleId>{5C22544A-7EE6-4342-B048-85BDC9FD1C3A}</a:tableStyleId>
              </a:tblPr>
              <a:tblGrid>
                <a:gridCol w="1401445">
                  <a:extLst>
                    <a:ext uri="{9D8B030D-6E8A-4147-A177-3AD203B41FA5}">
                      <a16:colId xmlns:a16="http://schemas.microsoft.com/office/drawing/2014/main" val="1743274549"/>
                    </a:ext>
                  </a:extLst>
                </a:gridCol>
                <a:gridCol w="1170438">
                  <a:extLst>
                    <a:ext uri="{9D8B030D-6E8A-4147-A177-3AD203B41FA5}">
                      <a16:colId xmlns:a16="http://schemas.microsoft.com/office/drawing/2014/main" val="4025173615"/>
                    </a:ext>
                  </a:extLst>
                </a:gridCol>
                <a:gridCol w="3126301">
                  <a:extLst>
                    <a:ext uri="{9D8B030D-6E8A-4147-A177-3AD203B41FA5}">
                      <a16:colId xmlns:a16="http://schemas.microsoft.com/office/drawing/2014/main" val="808712735"/>
                    </a:ext>
                  </a:extLst>
                </a:gridCol>
                <a:gridCol w="2448679">
                  <a:extLst>
                    <a:ext uri="{9D8B030D-6E8A-4147-A177-3AD203B41FA5}">
                      <a16:colId xmlns:a16="http://schemas.microsoft.com/office/drawing/2014/main" val="2889431337"/>
                    </a:ext>
                  </a:extLst>
                </a:gridCol>
              </a:tblGrid>
              <a:tr h="290004">
                <a:tc>
                  <a:txBody>
                    <a:bodyPr/>
                    <a:lstStyle/>
                    <a:p>
                      <a:pPr algn="l" fontAlgn="t"/>
                      <a:r>
                        <a:rPr lang="en-US" sz="1200" u="none" strike="noStrike">
                          <a:effectLst/>
                        </a:rPr>
                        <a:t>DATE</a:t>
                      </a:r>
                      <a:endParaRPr lang="en-US" sz="1200" b="0" i="0" u="none" strike="noStrike">
                        <a:solidFill>
                          <a:srgbClr val="444444"/>
                        </a:solidFill>
                        <a:effectLst/>
                        <a:latin typeface="PT Serif"/>
                      </a:endParaRPr>
                    </a:p>
                  </a:txBody>
                  <a:tcPr marL="7620" marR="7620" marT="7620" marB="0"/>
                </a:tc>
                <a:tc>
                  <a:txBody>
                    <a:bodyPr/>
                    <a:lstStyle/>
                    <a:p>
                      <a:pPr algn="l" fontAlgn="t"/>
                      <a:r>
                        <a:rPr lang="en-US" sz="1200" u="none" strike="noStrike">
                          <a:effectLst/>
                        </a:rPr>
                        <a:t>BILL</a:t>
                      </a:r>
                      <a:endParaRPr lang="en-US" sz="1200" b="0" i="0" u="none" strike="noStrike">
                        <a:solidFill>
                          <a:srgbClr val="444444"/>
                        </a:solidFill>
                        <a:effectLst/>
                        <a:latin typeface="PT Serif"/>
                      </a:endParaRPr>
                    </a:p>
                  </a:txBody>
                  <a:tcPr marL="7620" marR="7620" marT="7620" marB="0"/>
                </a:tc>
                <a:tc>
                  <a:txBody>
                    <a:bodyPr/>
                    <a:lstStyle/>
                    <a:p>
                      <a:pPr algn="l" fontAlgn="t"/>
                      <a:r>
                        <a:rPr lang="en-US" sz="1200" u="none" strike="noStrike">
                          <a:effectLst/>
                        </a:rPr>
                        <a:t>SHORT TITLE</a:t>
                      </a:r>
                      <a:endParaRPr lang="en-US" sz="1200" b="0" i="0" u="none" strike="noStrike">
                        <a:solidFill>
                          <a:srgbClr val="444444"/>
                        </a:solidFill>
                        <a:effectLst/>
                        <a:latin typeface="PT Serif"/>
                      </a:endParaRPr>
                    </a:p>
                  </a:txBody>
                  <a:tcPr marL="7620" marR="7620" marT="7620" marB="0"/>
                </a:tc>
                <a:tc>
                  <a:txBody>
                    <a:bodyPr/>
                    <a:lstStyle/>
                    <a:p>
                      <a:pPr algn="l" fontAlgn="t"/>
                      <a:r>
                        <a:rPr lang="en-US" sz="1200" u="none" strike="noStrike">
                          <a:effectLst/>
                        </a:rPr>
                        <a:t>ACTION</a:t>
                      </a:r>
                      <a:endParaRPr lang="en-US" sz="1200" b="0" i="0" u="none" strike="noStrike">
                        <a:solidFill>
                          <a:srgbClr val="444444"/>
                        </a:solidFill>
                        <a:effectLst/>
                        <a:latin typeface="PT Serif"/>
                      </a:endParaRPr>
                    </a:p>
                  </a:txBody>
                  <a:tcPr marL="7620" marR="7620" marT="7620" marB="0"/>
                </a:tc>
                <a:extLst>
                  <a:ext uri="{0D108BD9-81ED-4DB2-BD59-A6C34878D82A}">
                    <a16:rowId xmlns:a16="http://schemas.microsoft.com/office/drawing/2014/main" val="2031246731"/>
                  </a:ext>
                </a:extLst>
              </a:tr>
              <a:tr h="290004">
                <a:tc>
                  <a:txBody>
                    <a:bodyPr/>
                    <a:lstStyle/>
                    <a:p>
                      <a:pPr algn="l" fontAlgn="t"/>
                      <a:r>
                        <a:rPr lang="en-US" sz="1200" u="none" strike="noStrike">
                          <a:effectLst/>
                        </a:rPr>
                        <a:t>5/27/2020</a:t>
                      </a:r>
                      <a:endParaRPr lang="en-US" sz="1200" b="0" i="0" u="none" strike="noStrike">
                        <a:solidFill>
                          <a:srgbClr val="444444"/>
                        </a:solidFill>
                        <a:effectLst/>
                        <a:latin typeface="Open Sans"/>
                      </a:endParaRPr>
                    </a:p>
                  </a:txBody>
                  <a:tcPr marL="7620" marR="7620" marT="7620" marB="0"/>
                </a:tc>
                <a:tc>
                  <a:txBody>
                    <a:bodyPr/>
                    <a:lstStyle/>
                    <a:p>
                      <a:pPr algn="l" fontAlgn="t"/>
                      <a:r>
                        <a:rPr lang="en-US" sz="1100" u="sng" strike="noStrike">
                          <a:effectLst/>
                          <a:hlinkClick r:id="rId2"/>
                        </a:rPr>
                        <a:t>HB 242</a:t>
                      </a:r>
                      <a:endParaRPr lang="en-US" sz="1100" b="0" i="0" u="sng" strike="noStrike">
                        <a:solidFill>
                          <a:srgbClr val="0563C1"/>
                        </a:solidFill>
                        <a:effectLst/>
                        <a:latin typeface="Calibri" panose="020F0502020204030204" pitchFamily="34" charset="0"/>
                      </a:endParaRPr>
                    </a:p>
                  </a:txBody>
                  <a:tcPr marL="7620" marR="7620" marT="7620" marB="0"/>
                </a:tc>
                <a:tc>
                  <a:txBody>
                    <a:bodyPr/>
                    <a:lstStyle/>
                    <a:p>
                      <a:pPr algn="l" fontAlgn="t"/>
                      <a:r>
                        <a:rPr lang="en-US" sz="1200" u="none" strike="noStrike">
                          <a:effectLst/>
                        </a:rPr>
                        <a:t>Authorize use of auxiliary containers</a:t>
                      </a:r>
                      <a:endParaRPr lang="en-US" sz="1200" b="0" i="0" u="none" strike="noStrike">
                        <a:solidFill>
                          <a:srgbClr val="444444"/>
                        </a:solidFill>
                        <a:effectLst/>
                        <a:latin typeface="Open Sans"/>
                      </a:endParaRPr>
                    </a:p>
                  </a:txBody>
                  <a:tcPr marL="7620" marR="7620" marT="7620" marB="0"/>
                </a:tc>
                <a:tc>
                  <a:txBody>
                    <a:bodyPr/>
                    <a:lstStyle/>
                    <a:p>
                      <a:pPr algn="l" fontAlgn="t"/>
                      <a:r>
                        <a:rPr lang="en-US" sz="1200" u="none" strike="noStrike">
                          <a:effectLst/>
                        </a:rPr>
                        <a:t>Passed</a:t>
                      </a:r>
                      <a:endParaRPr lang="en-US" sz="1200" b="0" i="0" u="none" strike="noStrike">
                        <a:solidFill>
                          <a:srgbClr val="444444"/>
                        </a:solidFill>
                        <a:effectLst/>
                        <a:latin typeface="Open Sans"/>
                      </a:endParaRPr>
                    </a:p>
                  </a:txBody>
                  <a:tcPr marL="7620" marR="7620" marT="7620" marB="0"/>
                </a:tc>
                <a:extLst>
                  <a:ext uri="{0D108BD9-81ED-4DB2-BD59-A6C34878D82A}">
                    <a16:rowId xmlns:a16="http://schemas.microsoft.com/office/drawing/2014/main" val="3127456731"/>
                  </a:ext>
                </a:extLst>
              </a:tr>
              <a:tr h="580008">
                <a:tc>
                  <a:txBody>
                    <a:bodyPr/>
                    <a:lstStyle/>
                    <a:p>
                      <a:pPr algn="l" fontAlgn="t"/>
                      <a:r>
                        <a:rPr lang="en-US" sz="1200" u="none" strike="noStrike">
                          <a:effectLst/>
                        </a:rPr>
                        <a:t>5/27/2020</a:t>
                      </a:r>
                      <a:endParaRPr lang="en-US" sz="1200" b="0" i="0" u="none" strike="noStrike">
                        <a:solidFill>
                          <a:srgbClr val="444444"/>
                        </a:solidFill>
                        <a:effectLst/>
                        <a:latin typeface="Open Sans"/>
                      </a:endParaRPr>
                    </a:p>
                  </a:txBody>
                  <a:tcPr marL="7620" marR="7620" marT="7620" marB="0"/>
                </a:tc>
                <a:tc>
                  <a:txBody>
                    <a:bodyPr/>
                    <a:lstStyle/>
                    <a:p>
                      <a:pPr algn="l" fontAlgn="t"/>
                      <a:r>
                        <a:rPr lang="en-US" sz="1100" u="sng" strike="noStrike">
                          <a:effectLst/>
                          <a:hlinkClick r:id="rId3"/>
                        </a:rPr>
                        <a:t>HB 272</a:t>
                      </a:r>
                      <a:endParaRPr lang="en-US" sz="1100" b="0" i="0" u="sng" strike="noStrike">
                        <a:solidFill>
                          <a:srgbClr val="0563C1"/>
                        </a:solidFill>
                        <a:effectLst/>
                        <a:latin typeface="Calibri" panose="020F0502020204030204" pitchFamily="34" charset="0"/>
                      </a:endParaRPr>
                    </a:p>
                  </a:txBody>
                  <a:tcPr marL="7620" marR="7620" marT="7620" marB="0"/>
                </a:tc>
                <a:tc>
                  <a:txBody>
                    <a:bodyPr/>
                    <a:lstStyle/>
                    <a:p>
                      <a:pPr algn="l" fontAlgn="t"/>
                      <a:r>
                        <a:rPr lang="en-US" sz="1200" u="none" strike="noStrike">
                          <a:effectLst/>
                        </a:rPr>
                        <a:t>Expand court jurisdiction to any constitutional basis</a:t>
                      </a:r>
                      <a:endParaRPr lang="en-US" sz="1200" b="0" i="0" u="none" strike="noStrike">
                        <a:solidFill>
                          <a:srgbClr val="444444"/>
                        </a:solidFill>
                        <a:effectLst/>
                        <a:latin typeface="Open Sans"/>
                      </a:endParaRPr>
                    </a:p>
                  </a:txBody>
                  <a:tcPr marL="7620" marR="7620" marT="7620" marB="0"/>
                </a:tc>
                <a:tc>
                  <a:txBody>
                    <a:bodyPr/>
                    <a:lstStyle/>
                    <a:p>
                      <a:pPr algn="l" fontAlgn="t"/>
                      <a:r>
                        <a:rPr lang="en-US" sz="1200" u="none" strike="noStrike">
                          <a:effectLst/>
                        </a:rPr>
                        <a:t>Passed</a:t>
                      </a:r>
                      <a:endParaRPr lang="en-US" sz="1200" b="0" i="0" u="none" strike="noStrike">
                        <a:solidFill>
                          <a:srgbClr val="444444"/>
                        </a:solidFill>
                        <a:effectLst/>
                        <a:latin typeface="Open Sans"/>
                      </a:endParaRPr>
                    </a:p>
                  </a:txBody>
                  <a:tcPr marL="7620" marR="7620" marT="7620" marB="0"/>
                </a:tc>
                <a:extLst>
                  <a:ext uri="{0D108BD9-81ED-4DB2-BD59-A6C34878D82A}">
                    <a16:rowId xmlns:a16="http://schemas.microsoft.com/office/drawing/2014/main" val="4029709655"/>
                  </a:ext>
                </a:extLst>
              </a:tr>
              <a:tr h="580008">
                <a:tc>
                  <a:txBody>
                    <a:bodyPr/>
                    <a:lstStyle/>
                    <a:p>
                      <a:pPr algn="l" fontAlgn="t"/>
                      <a:r>
                        <a:rPr lang="en-US" sz="1200" u="none" strike="noStrike">
                          <a:effectLst/>
                        </a:rPr>
                        <a:t>5/26/2020</a:t>
                      </a:r>
                      <a:endParaRPr lang="en-US" sz="1200" b="0" i="0" u="none" strike="noStrike">
                        <a:solidFill>
                          <a:srgbClr val="444444"/>
                        </a:solidFill>
                        <a:effectLst/>
                        <a:latin typeface="Open Sans"/>
                      </a:endParaRPr>
                    </a:p>
                  </a:txBody>
                  <a:tcPr marL="7620" marR="7620" marT="7620" marB="0"/>
                </a:tc>
                <a:tc>
                  <a:txBody>
                    <a:bodyPr/>
                    <a:lstStyle/>
                    <a:p>
                      <a:pPr algn="l" fontAlgn="t"/>
                      <a:r>
                        <a:rPr lang="en-US" sz="1100" u="sng" strike="noStrike">
                          <a:effectLst/>
                          <a:hlinkClick r:id="rId4"/>
                        </a:rPr>
                        <a:t>HB 3</a:t>
                      </a:r>
                      <a:endParaRPr lang="en-US" sz="1100" b="0" i="0" u="sng" strike="noStrike">
                        <a:solidFill>
                          <a:srgbClr val="0563C1"/>
                        </a:solidFill>
                        <a:effectLst/>
                        <a:latin typeface="Calibri" panose="020F0502020204030204" pitchFamily="34" charset="0"/>
                      </a:endParaRPr>
                    </a:p>
                  </a:txBody>
                  <a:tcPr marL="7620" marR="7620" marT="7620" marB="0"/>
                </a:tc>
                <a:tc>
                  <a:txBody>
                    <a:bodyPr/>
                    <a:lstStyle/>
                    <a:p>
                      <a:pPr algn="l" fontAlgn="t"/>
                      <a:r>
                        <a:rPr lang="en-US" sz="1200" u="none" strike="noStrike">
                          <a:effectLst/>
                        </a:rPr>
                        <a:t>Address high-risk domestic violence and victimization</a:t>
                      </a:r>
                      <a:endParaRPr lang="en-US" sz="1200" b="0" i="0" u="none" strike="noStrike">
                        <a:solidFill>
                          <a:srgbClr val="444444"/>
                        </a:solidFill>
                        <a:effectLst/>
                        <a:latin typeface="Open Sans"/>
                      </a:endParaRPr>
                    </a:p>
                  </a:txBody>
                  <a:tcPr marL="7620" marR="7620" marT="7620" marB="0"/>
                </a:tc>
                <a:tc>
                  <a:txBody>
                    <a:bodyPr/>
                    <a:lstStyle/>
                    <a:p>
                      <a:pPr algn="l" fontAlgn="t"/>
                      <a:r>
                        <a:rPr lang="en-US" sz="1200" u="none" strike="noStrike" dirty="0">
                          <a:effectLst/>
                        </a:rPr>
                        <a:t>Introduced</a:t>
                      </a:r>
                      <a:endParaRPr lang="en-US" sz="1200" b="0" i="0" u="none" strike="noStrike" dirty="0">
                        <a:solidFill>
                          <a:srgbClr val="444444"/>
                        </a:solidFill>
                        <a:effectLst/>
                        <a:latin typeface="Open Sans"/>
                      </a:endParaRPr>
                    </a:p>
                  </a:txBody>
                  <a:tcPr marL="7620" marR="7620" marT="7620" marB="0"/>
                </a:tc>
                <a:extLst>
                  <a:ext uri="{0D108BD9-81ED-4DB2-BD59-A6C34878D82A}">
                    <a16:rowId xmlns:a16="http://schemas.microsoft.com/office/drawing/2014/main" val="2977663488"/>
                  </a:ext>
                </a:extLst>
              </a:tr>
            </a:tbl>
          </a:graphicData>
        </a:graphic>
      </p:graphicFrame>
      <p:graphicFrame>
        <p:nvGraphicFramePr>
          <p:cNvPr id="4" name="Table 3">
            <a:extLst>
              <a:ext uri="{FF2B5EF4-FFF2-40B4-BE49-F238E27FC236}">
                <a16:creationId xmlns:a16="http://schemas.microsoft.com/office/drawing/2014/main" id="{C9BEC17D-2576-4BAB-A5CB-9558735F2564}"/>
              </a:ext>
            </a:extLst>
          </p:cNvPr>
          <p:cNvGraphicFramePr>
            <a:graphicFrameLocks noGrp="1"/>
          </p:cNvGraphicFramePr>
          <p:nvPr>
            <p:extLst>
              <p:ext uri="{D42A27DB-BD31-4B8C-83A1-F6EECF244321}">
                <p14:modId xmlns:p14="http://schemas.microsoft.com/office/powerpoint/2010/main" val="3835065283"/>
              </p:ext>
            </p:extLst>
          </p:nvPr>
        </p:nvGraphicFramePr>
        <p:xfrm>
          <a:off x="4050807" y="1740024"/>
          <a:ext cx="8146863" cy="1688976"/>
        </p:xfrm>
        <a:graphic>
          <a:graphicData uri="http://schemas.openxmlformats.org/drawingml/2006/table">
            <a:tbl>
              <a:tblPr>
                <a:tableStyleId>{5C22544A-7EE6-4342-B048-85BDC9FD1C3A}</a:tableStyleId>
              </a:tblPr>
              <a:tblGrid>
                <a:gridCol w="1401445">
                  <a:extLst>
                    <a:ext uri="{9D8B030D-6E8A-4147-A177-3AD203B41FA5}">
                      <a16:colId xmlns:a16="http://schemas.microsoft.com/office/drawing/2014/main" val="1489869192"/>
                    </a:ext>
                  </a:extLst>
                </a:gridCol>
                <a:gridCol w="1170438">
                  <a:extLst>
                    <a:ext uri="{9D8B030D-6E8A-4147-A177-3AD203B41FA5}">
                      <a16:colId xmlns:a16="http://schemas.microsoft.com/office/drawing/2014/main" val="746317071"/>
                    </a:ext>
                  </a:extLst>
                </a:gridCol>
                <a:gridCol w="3126301">
                  <a:extLst>
                    <a:ext uri="{9D8B030D-6E8A-4147-A177-3AD203B41FA5}">
                      <a16:colId xmlns:a16="http://schemas.microsoft.com/office/drawing/2014/main" val="3659398491"/>
                    </a:ext>
                  </a:extLst>
                </a:gridCol>
                <a:gridCol w="2448679">
                  <a:extLst>
                    <a:ext uri="{9D8B030D-6E8A-4147-A177-3AD203B41FA5}">
                      <a16:colId xmlns:a16="http://schemas.microsoft.com/office/drawing/2014/main" val="3696702762"/>
                    </a:ext>
                  </a:extLst>
                </a:gridCol>
              </a:tblGrid>
              <a:tr h="411653">
                <a:tc>
                  <a:txBody>
                    <a:bodyPr/>
                    <a:lstStyle/>
                    <a:p>
                      <a:pPr algn="l" fontAlgn="t"/>
                      <a:r>
                        <a:rPr lang="en-US" sz="1200" u="none" strike="noStrike">
                          <a:effectLst/>
                        </a:rPr>
                        <a:t>5/5/2020</a:t>
                      </a:r>
                      <a:endParaRPr lang="en-US" sz="1200" b="0" i="0" u="none" strike="noStrike">
                        <a:solidFill>
                          <a:srgbClr val="444444"/>
                        </a:solidFill>
                        <a:effectLst/>
                        <a:latin typeface="Open Sans"/>
                      </a:endParaRPr>
                    </a:p>
                  </a:txBody>
                  <a:tcPr marL="7620" marR="7620" marT="7620" marB="0"/>
                </a:tc>
                <a:tc>
                  <a:txBody>
                    <a:bodyPr/>
                    <a:lstStyle/>
                    <a:p>
                      <a:pPr algn="l" fontAlgn="t"/>
                      <a:r>
                        <a:rPr lang="en-US" sz="1100" u="sng" strike="noStrike">
                          <a:effectLst/>
                          <a:hlinkClick r:id="rId5"/>
                        </a:rPr>
                        <a:t>HB 551</a:t>
                      </a:r>
                      <a:endParaRPr lang="en-US" sz="1100" b="0" i="0" u="sng" strike="noStrike">
                        <a:solidFill>
                          <a:srgbClr val="0563C1"/>
                        </a:solidFill>
                        <a:effectLst/>
                        <a:latin typeface="Calibri" panose="020F0502020204030204" pitchFamily="34" charset="0"/>
                      </a:endParaRPr>
                    </a:p>
                  </a:txBody>
                  <a:tcPr marL="7620" marR="7620" marT="7620" marB="0"/>
                </a:tc>
                <a:tc>
                  <a:txBody>
                    <a:bodyPr/>
                    <a:lstStyle/>
                    <a:p>
                      <a:pPr algn="l" fontAlgn="t"/>
                      <a:r>
                        <a:rPr lang="en-US" sz="1200" u="none" strike="noStrike">
                          <a:effectLst/>
                        </a:rPr>
                        <a:t>Change laws relating to euthanasia of animals</a:t>
                      </a:r>
                      <a:endParaRPr lang="en-US" sz="1200" b="0" i="0" u="none" strike="noStrike">
                        <a:solidFill>
                          <a:srgbClr val="444444"/>
                        </a:solidFill>
                        <a:effectLst/>
                        <a:latin typeface="Open Sans"/>
                      </a:endParaRPr>
                    </a:p>
                  </a:txBody>
                  <a:tcPr marL="7620" marR="7620" marT="7620" marB="0"/>
                </a:tc>
                <a:tc>
                  <a:txBody>
                    <a:bodyPr/>
                    <a:lstStyle/>
                    <a:p>
                      <a:pPr algn="l" fontAlgn="t"/>
                      <a:r>
                        <a:rPr lang="en-US" sz="1200" u="none" strike="noStrike">
                          <a:effectLst/>
                        </a:rPr>
                        <a:t>Refer to Committee</a:t>
                      </a:r>
                      <a:endParaRPr lang="en-US" sz="1200" b="0" i="0" u="none" strike="noStrike">
                        <a:solidFill>
                          <a:srgbClr val="444444"/>
                        </a:solidFill>
                        <a:effectLst/>
                        <a:latin typeface="Open Sans"/>
                      </a:endParaRPr>
                    </a:p>
                  </a:txBody>
                  <a:tcPr marL="7620" marR="7620" marT="7620" marB="0"/>
                </a:tc>
                <a:extLst>
                  <a:ext uri="{0D108BD9-81ED-4DB2-BD59-A6C34878D82A}">
                    <a16:rowId xmlns:a16="http://schemas.microsoft.com/office/drawing/2014/main" val="2398375729"/>
                  </a:ext>
                </a:extLst>
              </a:tr>
              <a:tr h="432835">
                <a:tc>
                  <a:txBody>
                    <a:bodyPr/>
                    <a:lstStyle/>
                    <a:p>
                      <a:pPr algn="l" fontAlgn="t"/>
                      <a:r>
                        <a:rPr lang="en-US" sz="1200" u="none" strike="noStrike">
                          <a:effectLst/>
                        </a:rPr>
                        <a:t>5/5/2020</a:t>
                      </a:r>
                      <a:endParaRPr lang="en-US" sz="1200" b="0" i="0" u="none" strike="noStrike">
                        <a:solidFill>
                          <a:srgbClr val="444444"/>
                        </a:solidFill>
                        <a:effectLst/>
                        <a:latin typeface="Open Sans"/>
                      </a:endParaRPr>
                    </a:p>
                  </a:txBody>
                  <a:tcPr marL="7620" marR="7620" marT="7620" marB="0"/>
                </a:tc>
                <a:tc>
                  <a:txBody>
                    <a:bodyPr/>
                    <a:lstStyle/>
                    <a:p>
                      <a:pPr algn="l" fontAlgn="t"/>
                      <a:r>
                        <a:rPr lang="en-US" sz="1100" u="sng" strike="noStrike">
                          <a:effectLst/>
                          <a:hlinkClick r:id="rId6"/>
                        </a:rPr>
                        <a:t>HB 552</a:t>
                      </a:r>
                      <a:endParaRPr lang="en-US" sz="1100" b="0" i="0" u="sng" strike="noStrike">
                        <a:solidFill>
                          <a:srgbClr val="0563C1"/>
                        </a:solidFill>
                        <a:effectLst/>
                        <a:latin typeface="Calibri" panose="020F0502020204030204" pitchFamily="34" charset="0"/>
                      </a:endParaRPr>
                    </a:p>
                  </a:txBody>
                  <a:tcPr marL="7620" marR="7620" marT="7620" marB="0"/>
                </a:tc>
                <a:tc>
                  <a:txBody>
                    <a:bodyPr/>
                    <a:lstStyle/>
                    <a:p>
                      <a:pPr algn="l" fontAlgn="t"/>
                      <a:r>
                        <a:rPr lang="en-US" sz="1200" u="none" strike="noStrike">
                          <a:effectLst/>
                        </a:rPr>
                        <a:t>Regards parole for offenders who committed offense when under 18</a:t>
                      </a:r>
                      <a:endParaRPr lang="en-US" sz="1200" b="0" i="0" u="none" strike="noStrike">
                        <a:solidFill>
                          <a:srgbClr val="444444"/>
                        </a:solidFill>
                        <a:effectLst/>
                        <a:latin typeface="Open Sans"/>
                      </a:endParaRPr>
                    </a:p>
                  </a:txBody>
                  <a:tcPr marL="7620" marR="7620" marT="7620" marB="0"/>
                </a:tc>
                <a:tc>
                  <a:txBody>
                    <a:bodyPr/>
                    <a:lstStyle/>
                    <a:p>
                      <a:pPr algn="l" fontAlgn="t"/>
                      <a:r>
                        <a:rPr lang="en-US" sz="1200" u="none" strike="noStrike">
                          <a:effectLst/>
                        </a:rPr>
                        <a:t>Refer to Committee</a:t>
                      </a:r>
                      <a:endParaRPr lang="en-US" sz="1200" b="0" i="0" u="none" strike="noStrike">
                        <a:solidFill>
                          <a:srgbClr val="444444"/>
                        </a:solidFill>
                        <a:effectLst/>
                        <a:latin typeface="Open Sans"/>
                      </a:endParaRPr>
                    </a:p>
                  </a:txBody>
                  <a:tcPr marL="7620" marR="7620" marT="7620" marB="0"/>
                </a:tc>
                <a:extLst>
                  <a:ext uri="{0D108BD9-81ED-4DB2-BD59-A6C34878D82A}">
                    <a16:rowId xmlns:a16="http://schemas.microsoft.com/office/drawing/2014/main" val="2589530749"/>
                  </a:ext>
                </a:extLst>
              </a:tr>
              <a:tr h="432835">
                <a:tc>
                  <a:txBody>
                    <a:bodyPr/>
                    <a:lstStyle/>
                    <a:p>
                      <a:pPr algn="l" fontAlgn="t"/>
                      <a:r>
                        <a:rPr lang="en-US" sz="1200" u="none" strike="noStrike">
                          <a:effectLst/>
                        </a:rPr>
                        <a:t>5/5/2020</a:t>
                      </a:r>
                      <a:endParaRPr lang="en-US" sz="1200" b="0" i="0" u="none" strike="noStrike">
                        <a:solidFill>
                          <a:srgbClr val="444444"/>
                        </a:solidFill>
                        <a:effectLst/>
                        <a:latin typeface="Open Sans"/>
                      </a:endParaRPr>
                    </a:p>
                  </a:txBody>
                  <a:tcPr marL="7620" marR="7620" marT="7620" marB="0"/>
                </a:tc>
                <a:tc>
                  <a:txBody>
                    <a:bodyPr/>
                    <a:lstStyle/>
                    <a:p>
                      <a:pPr algn="l" fontAlgn="t"/>
                      <a:r>
                        <a:rPr lang="en-US" sz="1100" u="sng" strike="noStrike">
                          <a:effectLst/>
                          <a:hlinkClick r:id="rId7"/>
                        </a:rPr>
                        <a:t>HB 555</a:t>
                      </a:r>
                      <a:endParaRPr lang="en-US" sz="1100" b="0" i="0" u="sng" strike="noStrike">
                        <a:solidFill>
                          <a:srgbClr val="0563C1"/>
                        </a:solidFill>
                        <a:effectLst/>
                        <a:latin typeface="Calibri" panose="020F0502020204030204" pitchFamily="34" charset="0"/>
                      </a:endParaRPr>
                    </a:p>
                  </a:txBody>
                  <a:tcPr marL="7620" marR="7620" marT="7620" marB="0"/>
                </a:tc>
                <a:tc>
                  <a:txBody>
                    <a:bodyPr/>
                    <a:lstStyle/>
                    <a:p>
                      <a:pPr algn="l" fontAlgn="t"/>
                      <a:r>
                        <a:rPr lang="en-US" sz="1200" u="none" strike="noStrike">
                          <a:effectLst/>
                        </a:rPr>
                        <a:t>Change child support laws with regard to caretakers</a:t>
                      </a:r>
                      <a:endParaRPr lang="en-US" sz="1200" b="0" i="0" u="none" strike="noStrike">
                        <a:solidFill>
                          <a:srgbClr val="444444"/>
                        </a:solidFill>
                        <a:effectLst/>
                        <a:latin typeface="Open Sans"/>
                      </a:endParaRPr>
                    </a:p>
                  </a:txBody>
                  <a:tcPr marL="7620" marR="7620" marT="7620" marB="0"/>
                </a:tc>
                <a:tc>
                  <a:txBody>
                    <a:bodyPr/>
                    <a:lstStyle/>
                    <a:p>
                      <a:pPr algn="l" fontAlgn="t"/>
                      <a:r>
                        <a:rPr lang="en-US" sz="1200" u="none" strike="noStrike">
                          <a:effectLst/>
                        </a:rPr>
                        <a:t>Refer to Committee</a:t>
                      </a:r>
                      <a:endParaRPr lang="en-US" sz="1200" b="0" i="0" u="none" strike="noStrike">
                        <a:solidFill>
                          <a:srgbClr val="444444"/>
                        </a:solidFill>
                        <a:effectLst/>
                        <a:latin typeface="Open Sans"/>
                      </a:endParaRPr>
                    </a:p>
                  </a:txBody>
                  <a:tcPr marL="7620" marR="7620" marT="7620" marB="0"/>
                </a:tc>
                <a:extLst>
                  <a:ext uri="{0D108BD9-81ED-4DB2-BD59-A6C34878D82A}">
                    <a16:rowId xmlns:a16="http://schemas.microsoft.com/office/drawing/2014/main" val="1397514458"/>
                  </a:ext>
                </a:extLst>
              </a:tr>
              <a:tr h="411653">
                <a:tc>
                  <a:txBody>
                    <a:bodyPr/>
                    <a:lstStyle/>
                    <a:p>
                      <a:pPr algn="l" fontAlgn="t"/>
                      <a:r>
                        <a:rPr lang="en-US" sz="1200" u="none" strike="noStrike">
                          <a:effectLst/>
                        </a:rPr>
                        <a:t>5/5/2020</a:t>
                      </a:r>
                      <a:endParaRPr lang="en-US" sz="1200" b="0" i="0" u="none" strike="noStrike">
                        <a:solidFill>
                          <a:srgbClr val="444444"/>
                        </a:solidFill>
                        <a:effectLst/>
                        <a:latin typeface="Open Sans"/>
                      </a:endParaRPr>
                    </a:p>
                  </a:txBody>
                  <a:tcPr marL="7620" marR="7620" marT="7620" marB="0"/>
                </a:tc>
                <a:tc>
                  <a:txBody>
                    <a:bodyPr/>
                    <a:lstStyle/>
                    <a:p>
                      <a:pPr algn="l" fontAlgn="t"/>
                      <a:r>
                        <a:rPr lang="en-US" sz="1100" u="sng" strike="noStrike">
                          <a:effectLst/>
                          <a:hlinkClick r:id="rId8"/>
                        </a:rPr>
                        <a:t>HB 556</a:t>
                      </a:r>
                      <a:endParaRPr lang="en-US" sz="1100" b="0" i="0" u="sng" strike="noStrike">
                        <a:solidFill>
                          <a:srgbClr val="0563C1"/>
                        </a:solidFill>
                        <a:effectLst/>
                        <a:latin typeface="Calibri" panose="020F0502020204030204" pitchFamily="34" charset="0"/>
                      </a:endParaRPr>
                    </a:p>
                  </a:txBody>
                  <a:tcPr marL="7620" marR="7620" marT="7620" marB="0"/>
                </a:tc>
                <a:tc>
                  <a:txBody>
                    <a:bodyPr/>
                    <a:lstStyle/>
                    <a:p>
                      <a:pPr algn="l" fontAlgn="t"/>
                      <a:r>
                        <a:rPr lang="en-US" sz="1200" u="none" strike="noStrike" dirty="0">
                          <a:effectLst/>
                        </a:rPr>
                        <a:t>Provide benefits for first responders with PTSD</a:t>
                      </a:r>
                      <a:endParaRPr lang="en-US" sz="1200" b="0" i="0" u="none" strike="noStrike" dirty="0">
                        <a:solidFill>
                          <a:srgbClr val="444444"/>
                        </a:solidFill>
                        <a:effectLst/>
                        <a:latin typeface="Open Sans"/>
                      </a:endParaRPr>
                    </a:p>
                  </a:txBody>
                  <a:tcPr marL="7620" marR="7620" marT="7620" marB="0"/>
                </a:tc>
                <a:tc>
                  <a:txBody>
                    <a:bodyPr/>
                    <a:lstStyle/>
                    <a:p>
                      <a:pPr algn="l" fontAlgn="t"/>
                      <a:r>
                        <a:rPr lang="en-US" sz="1200" u="none" strike="noStrike" dirty="0">
                          <a:effectLst/>
                        </a:rPr>
                        <a:t>Refer to Committee</a:t>
                      </a:r>
                      <a:endParaRPr lang="en-US" sz="1200" b="0" i="0" u="none" strike="noStrike" dirty="0">
                        <a:solidFill>
                          <a:srgbClr val="444444"/>
                        </a:solidFill>
                        <a:effectLst/>
                        <a:latin typeface="Open Sans"/>
                      </a:endParaRPr>
                    </a:p>
                  </a:txBody>
                  <a:tcPr marL="7620" marR="7620" marT="7620" marB="0"/>
                </a:tc>
                <a:extLst>
                  <a:ext uri="{0D108BD9-81ED-4DB2-BD59-A6C34878D82A}">
                    <a16:rowId xmlns:a16="http://schemas.microsoft.com/office/drawing/2014/main" val="3447120207"/>
                  </a:ext>
                </a:extLst>
              </a:tr>
            </a:tbl>
          </a:graphicData>
        </a:graphic>
      </p:graphicFrame>
      <p:graphicFrame>
        <p:nvGraphicFramePr>
          <p:cNvPr id="5" name="Table 4">
            <a:extLst>
              <a:ext uri="{FF2B5EF4-FFF2-40B4-BE49-F238E27FC236}">
                <a16:creationId xmlns:a16="http://schemas.microsoft.com/office/drawing/2014/main" id="{A25FBA75-DE7C-4D65-B8B7-7FB755FA5FDE}"/>
              </a:ext>
            </a:extLst>
          </p:cNvPr>
          <p:cNvGraphicFramePr>
            <a:graphicFrameLocks noGrp="1"/>
          </p:cNvGraphicFramePr>
          <p:nvPr>
            <p:extLst>
              <p:ext uri="{D42A27DB-BD31-4B8C-83A1-F6EECF244321}">
                <p14:modId xmlns:p14="http://schemas.microsoft.com/office/powerpoint/2010/main" val="1360376944"/>
              </p:ext>
            </p:extLst>
          </p:nvPr>
        </p:nvGraphicFramePr>
        <p:xfrm>
          <a:off x="4050807" y="3429000"/>
          <a:ext cx="8135508" cy="761260"/>
        </p:xfrm>
        <a:graphic>
          <a:graphicData uri="http://schemas.openxmlformats.org/drawingml/2006/table">
            <a:tbl>
              <a:tblPr>
                <a:tableStyleId>{5C22544A-7EE6-4342-B048-85BDC9FD1C3A}</a:tableStyleId>
              </a:tblPr>
              <a:tblGrid>
                <a:gridCol w="1399492">
                  <a:extLst>
                    <a:ext uri="{9D8B030D-6E8A-4147-A177-3AD203B41FA5}">
                      <a16:colId xmlns:a16="http://schemas.microsoft.com/office/drawing/2014/main" val="699882302"/>
                    </a:ext>
                  </a:extLst>
                </a:gridCol>
                <a:gridCol w="1168806">
                  <a:extLst>
                    <a:ext uri="{9D8B030D-6E8A-4147-A177-3AD203B41FA5}">
                      <a16:colId xmlns:a16="http://schemas.microsoft.com/office/drawing/2014/main" val="3995389502"/>
                    </a:ext>
                  </a:extLst>
                </a:gridCol>
                <a:gridCol w="3121944">
                  <a:extLst>
                    <a:ext uri="{9D8B030D-6E8A-4147-A177-3AD203B41FA5}">
                      <a16:colId xmlns:a16="http://schemas.microsoft.com/office/drawing/2014/main" val="4277903125"/>
                    </a:ext>
                  </a:extLst>
                </a:gridCol>
                <a:gridCol w="2445266">
                  <a:extLst>
                    <a:ext uri="{9D8B030D-6E8A-4147-A177-3AD203B41FA5}">
                      <a16:colId xmlns:a16="http://schemas.microsoft.com/office/drawing/2014/main" val="2818319991"/>
                    </a:ext>
                  </a:extLst>
                </a:gridCol>
              </a:tblGrid>
              <a:tr h="253753">
                <a:tc>
                  <a:txBody>
                    <a:bodyPr/>
                    <a:lstStyle/>
                    <a:p>
                      <a:pPr algn="l" fontAlgn="t"/>
                      <a:r>
                        <a:rPr lang="en-US" sz="1200" u="none" strike="noStrike">
                          <a:effectLst/>
                        </a:rPr>
                        <a:t>5/5/2020</a:t>
                      </a:r>
                      <a:endParaRPr lang="en-US" sz="1200" b="0" i="0" u="none" strike="noStrike">
                        <a:solidFill>
                          <a:srgbClr val="444444"/>
                        </a:solidFill>
                        <a:effectLst/>
                        <a:latin typeface="Open Sans"/>
                      </a:endParaRPr>
                    </a:p>
                  </a:txBody>
                  <a:tcPr marL="7620" marR="7620" marT="7620" marB="0"/>
                </a:tc>
                <a:tc>
                  <a:txBody>
                    <a:bodyPr/>
                    <a:lstStyle/>
                    <a:p>
                      <a:pPr algn="l" fontAlgn="t"/>
                      <a:r>
                        <a:rPr lang="en-US" sz="1100" u="sng" strike="noStrike">
                          <a:effectLst/>
                          <a:hlinkClick r:id="rId9"/>
                        </a:rPr>
                        <a:t>HB 610</a:t>
                      </a:r>
                      <a:endParaRPr lang="en-US" sz="1100" b="0" i="0" u="sng" strike="noStrike">
                        <a:solidFill>
                          <a:srgbClr val="0563C1"/>
                        </a:solidFill>
                        <a:effectLst/>
                        <a:latin typeface="Calibri" panose="020F0502020204030204" pitchFamily="34" charset="0"/>
                      </a:endParaRPr>
                    </a:p>
                  </a:txBody>
                  <a:tcPr marL="7620" marR="7620" marT="7620" marB="0"/>
                </a:tc>
                <a:tc>
                  <a:txBody>
                    <a:bodyPr/>
                    <a:lstStyle/>
                    <a:p>
                      <a:pPr algn="l" fontAlgn="t"/>
                      <a:r>
                        <a:rPr lang="en-US" sz="1200" u="none" strike="noStrike">
                          <a:effectLst/>
                        </a:rPr>
                        <a:t>Changes to rights of crime victims</a:t>
                      </a:r>
                      <a:endParaRPr lang="en-US" sz="1200" b="0" i="0" u="none" strike="noStrike">
                        <a:solidFill>
                          <a:srgbClr val="444444"/>
                        </a:solidFill>
                        <a:effectLst/>
                        <a:latin typeface="Open Sans"/>
                      </a:endParaRPr>
                    </a:p>
                  </a:txBody>
                  <a:tcPr marL="7620" marR="7620" marT="7620" marB="0"/>
                </a:tc>
                <a:tc>
                  <a:txBody>
                    <a:bodyPr/>
                    <a:lstStyle/>
                    <a:p>
                      <a:pPr algn="l" fontAlgn="t"/>
                      <a:r>
                        <a:rPr lang="en-US" sz="1200" u="none" strike="noStrike">
                          <a:effectLst/>
                        </a:rPr>
                        <a:t>Refer to Committee</a:t>
                      </a:r>
                      <a:endParaRPr lang="en-US" sz="1200" b="0" i="0" u="none" strike="noStrike">
                        <a:solidFill>
                          <a:srgbClr val="444444"/>
                        </a:solidFill>
                        <a:effectLst/>
                        <a:latin typeface="Open Sans"/>
                      </a:endParaRPr>
                    </a:p>
                  </a:txBody>
                  <a:tcPr marL="7620" marR="7620" marT="7620" marB="0"/>
                </a:tc>
                <a:extLst>
                  <a:ext uri="{0D108BD9-81ED-4DB2-BD59-A6C34878D82A}">
                    <a16:rowId xmlns:a16="http://schemas.microsoft.com/office/drawing/2014/main" val="4044621490"/>
                  </a:ext>
                </a:extLst>
              </a:tr>
              <a:tr h="507507">
                <a:tc>
                  <a:txBody>
                    <a:bodyPr/>
                    <a:lstStyle/>
                    <a:p>
                      <a:pPr algn="l" fontAlgn="t"/>
                      <a:r>
                        <a:rPr lang="en-US" sz="1200" u="none" strike="noStrike">
                          <a:effectLst/>
                        </a:rPr>
                        <a:t>5/12/2020</a:t>
                      </a:r>
                      <a:endParaRPr lang="en-US" sz="1200" b="0" i="0" u="none" strike="noStrike">
                        <a:solidFill>
                          <a:srgbClr val="444444"/>
                        </a:solidFill>
                        <a:effectLst/>
                        <a:latin typeface="Open Sans"/>
                      </a:endParaRPr>
                    </a:p>
                  </a:txBody>
                  <a:tcPr marL="7620" marR="7620" marT="7620" marB="0"/>
                </a:tc>
                <a:tc>
                  <a:txBody>
                    <a:bodyPr/>
                    <a:lstStyle/>
                    <a:p>
                      <a:pPr algn="l" fontAlgn="t"/>
                      <a:r>
                        <a:rPr lang="en-US" sz="1100" u="sng" strike="noStrike">
                          <a:effectLst/>
                          <a:hlinkClick r:id="rId10"/>
                        </a:rPr>
                        <a:t>HB 613</a:t>
                      </a:r>
                      <a:endParaRPr lang="en-US" sz="1100" b="0" i="0" u="sng" strike="noStrike">
                        <a:solidFill>
                          <a:srgbClr val="0563C1"/>
                        </a:solidFill>
                        <a:effectLst/>
                        <a:latin typeface="Calibri" panose="020F0502020204030204" pitchFamily="34" charset="0"/>
                      </a:endParaRPr>
                    </a:p>
                  </a:txBody>
                  <a:tcPr marL="7620" marR="7620" marT="7620" marB="0"/>
                </a:tc>
                <a:tc>
                  <a:txBody>
                    <a:bodyPr/>
                    <a:lstStyle/>
                    <a:p>
                      <a:pPr algn="l" fontAlgn="t"/>
                      <a:r>
                        <a:rPr lang="en-US" sz="1200" u="none" strike="noStrike">
                          <a:effectLst/>
                        </a:rPr>
                        <a:t>Regards instruction on proper interaction with police</a:t>
                      </a:r>
                      <a:endParaRPr lang="en-US" sz="1200" b="0" i="0" u="none" strike="noStrike">
                        <a:solidFill>
                          <a:srgbClr val="444444"/>
                        </a:solidFill>
                        <a:effectLst/>
                        <a:latin typeface="Open Sans"/>
                      </a:endParaRPr>
                    </a:p>
                  </a:txBody>
                  <a:tcPr marL="7620" marR="7620" marT="7620" marB="0"/>
                </a:tc>
                <a:tc>
                  <a:txBody>
                    <a:bodyPr/>
                    <a:lstStyle/>
                    <a:p>
                      <a:pPr algn="l" fontAlgn="t"/>
                      <a:r>
                        <a:rPr lang="en-US" sz="1200" u="none" strike="noStrike" dirty="0">
                          <a:effectLst/>
                        </a:rPr>
                        <a:t>Refer to Committee</a:t>
                      </a:r>
                      <a:endParaRPr lang="en-US" sz="1200" b="0" i="0" u="none" strike="noStrike" dirty="0">
                        <a:solidFill>
                          <a:srgbClr val="444444"/>
                        </a:solidFill>
                        <a:effectLst/>
                        <a:latin typeface="Open Sans"/>
                      </a:endParaRPr>
                    </a:p>
                  </a:txBody>
                  <a:tcPr marL="7620" marR="7620" marT="7620" marB="0"/>
                </a:tc>
                <a:extLst>
                  <a:ext uri="{0D108BD9-81ED-4DB2-BD59-A6C34878D82A}">
                    <a16:rowId xmlns:a16="http://schemas.microsoft.com/office/drawing/2014/main" val="2839961092"/>
                  </a:ext>
                </a:extLst>
              </a:tr>
            </a:tbl>
          </a:graphicData>
        </a:graphic>
      </p:graphicFrame>
      <p:graphicFrame>
        <p:nvGraphicFramePr>
          <p:cNvPr id="9" name="Table 8">
            <a:extLst>
              <a:ext uri="{FF2B5EF4-FFF2-40B4-BE49-F238E27FC236}">
                <a16:creationId xmlns:a16="http://schemas.microsoft.com/office/drawing/2014/main" id="{11A2C39D-1219-419F-BB3D-B018BC6FFE44}"/>
              </a:ext>
            </a:extLst>
          </p:cNvPr>
          <p:cNvGraphicFramePr>
            <a:graphicFrameLocks noGrp="1"/>
          </p:cNvGraphicFramePr>
          <p:nvPr>
            <p:extLst>
              <p:ext uri="{D42A27DB-BD31-4B8C-83A1-F6EECF244321}">
                <p14:modId xmlns:p14="http://schemas.microsoft.com/office/powerpoint/2010/main" val="3521994499"/>
              </p:ext>
            </p:extLst>
          </p:nvPr>
        </p:nvGraphicFramePr>
        <p:xfrm>
          <a:off x="4063899" y="4137289"/>
          <a:ext cx="8122417" cy="1579928"/>
        </p:xfrm>
        <a:graphic>
          <a:graphicData uri="http://schemas.openxmlformats.org/drawingml/2006/table">
            <a:tbl>
              <a:tblPr>
                <a:tableStyleId>{5C22544A-7EE6-4342-B048-85BDC9FD1C3A}</a:tableStyleId>
              </a:tblPr>
              <a:tblGrid>
                <a:gridCol w="1397240">
                  <a:extLst>
                    <a:ext uri="{9D8B030D-6E8A-4147-A177-3AD203B41FA5}">
                      <a16:colId xmlns:a16="http://schemas.microsoft.com/office/drawing/2014/main" val="2863279015"/>
                    </a:ext>
                  </a:extLst>
                </a:gridCol>
                <a:gridCol w="1166926">
                  <a:extLst>
                    <a:ext uri="{9D8B030D-6E8A-4147-A177-3AD203B41FA5}">
                      <a16:colId xmlns:a16="http://schemas.microsoft.com/office/drawing/2014/main" val="1752680340"/>
                    </a:ext>
                  </a:extLst>
                </a:gridCol>
                <a:gridCol w="3116920">
                  <a:extLst>
                    <a:ext uri="{9D8B030D-6E8A-4147-A177-3AD203B41FA5}">
                      <a16:colId xmlns:a16="http://schemas.microsoft.com/office/drawing/2014/main" val="1920008528"/>
                    </a:ext>
                  </a:extLst>
                </a:gridCol>
                <a:gridCol w="2441331">
                  <a:extLst>
                    <a:ext uri="{9D8B030D-6E8A-4147-A177-3AD203B41FA5}">
                      <a16:colId xmlns:a16="http://schemas.microsoft.com/office/drawing/2014/main" val="3762063219"/>
                    </a:ext>
                  </a:extLst>
                </a:gridCol>
              </a:tblGrid>
              <a:tr h="225704">
                <a:tc>
                  <a:txBody>
                    <a:bodyPr/>
                    <a:lstStyle/>
                    <a:p>
                      <a:pPr algn="l" fontAlgn="t"/>
                      <a:r>
                        <a:rPr lang="en-US" sz="1200" u="none" strike="noStrike">
                          <a:effectLst/>
                        </a:rPr>
                        <a:t>5/12/2020</a:t>
                      </a:r>
                      <a:endParaRPr lang="en-US" sz="1200" b="0" i="0" u="none" strike="noStrike">
                        <a:solidFill>
                          <a:srgbClr val="444444"/>
                        </a:solidFill>
                        <a:effectLst/>
                        <a:latin typeface="Open Sans"/>
                      </a:endParaRPr>
                    </a:p>
                  </a:txBody>
                  <a:tcPr marL="7620" marR="7620" marT="7620" marB="0"/>
                </a:tc>
                <a:tc>
                  <a:txBody>
                    <a:bodyPr/>
                    <a:lstStyle/>
                    <a:p>
                      <a:pPr algn="l" fontAlgn="t"/>
                      <a:r>
                        <a:rPr lang="en-US" sz="1100" u="sng" strike="noStrike">
                          <a:effectLst/>
                          <a:hlinkClick r:id="rId11"/>
                        </a:rPr>
                        <a:t>HB 621</a:t>
                      </a:r>
                      <a:endParaRPr lang="en-US" sz="1100" b="0" i="0" u="sng" strike="noStrike">
                        <a:solidFill>
                          <a:srgbClr val="0563C1"/>
                        </a:solidFill>
                        <a:effectLst/>
                        <a:latin typeface="Calibri" panose="020F0502020204030204" pitchFamily="34" charset="0"/>
                      </a:endParaRPr>
                    </a:p>
                  </a:txBody>
                  <a:tcPr marL="7620" marR="7620" marT="7620" marB="0"/>
                </a:tc>
                <a:tc>
                  <a:txBody>
                    <a:bodyPr/>
                    <a:lstStyle/>
                    <a:p>
                      <a:pPr algn="l" fontAlgn="t"/>
                      <a:r>
                        <a:rPr lang="en-US" sz="1200" u="none" strike="noStrike">
                          <a:effectLst/>
                        </a:rPr>
                        <a:t>Enact Business Fairness Act</a:t>
                      </a:r>
                      <a:endParaRPr lang="en-US" sz="1200" b="0" i="0" u="none" strike="noStrike">
                        <a:solidFill>
                          <a:srgbClr val="444444"/>
                        </a:solidFill>
                        <a:effectLst/>
                        <a:latin typeface="Open Sans"/>
                      </a:endParaRPr>
                    </a:p>
                  </a:txBody>
                  <a:tcPr marL="7620" marR="7620" marT="7620" marB="0"/>
                </a:tc>
                <a:tc>
                  <a:txBody>
                    <a:bodyPr/>
                    <a:lstStyle/>
                    <a:p>
                      <a:pPr algn="l" fontAlgn="t"/>
                      <a:r>
                        <a:rPr lang="en-US" sz="1200" u="none" strike="noStrike">
                          <a:effectLst/>
                        </a:rPr>
                        <a:t>Refer to Committee</a:t>
                      </a:r>
                      <a:endParaRPr lang="en-US" sz="1200" b="0" i="0" u="none" strike="noStrike">
                        <a:solidFill>
                          <a:srgbClr val="444444"/>
                        </a:solidFill>
                        <a:effectLst/>
                        <a:latin typeface="Open Sans"/>
                      </a:endParaRPr>
                    </a:p>
                  </a:txBody>
                  <a:tcPr marL="7620" marR="7620" marT="7620" marB="0"/>
                </a:tc>
                <a:extLst>
                  <a:ext uri="{0D108BD9-81ED-4DB2-BD59-A6C34878D82A}">
                    <a16:rowId xmlns:a16="http://schemas.microsoft.com/office/drawing/2014/main" val="3177341198"/>
                  </a:ext>
                </a:extLst>
              </a:tr>
              <a:tr h="451408">
                <a:tc>
                  <a:txBody>
                    <a:bodyPr/>
                    <a:lstStyle/>
                    <a:p>
                      <a:pPr algn="l" fontAlgn="t"/>
                      <a:r>
                        <a:rPr lang="en-US" sz="1200" u="none" strike="noStrike">
                          <a:effectLst/>
                        </a:rPr>
                        <a:t>5/27/2020</a:t>
                      </a:r>
                      <a:endParaRPr lang="en-US" sz="1200" b="0" i="0" u="none" strike="noStrike">
                        <a:solidFill>
                          <a:srgbClr val="444444"/>
                        </a:solidFill>
                        <a:effectLst/>
                        <a:latin typeface="Open Sans"/>
                      </a:endParaRPr>
                    </a:p>
                  </a:txBody>
                  <a:tcPr marL="7620" marR="7620" marT="7620" marB="0"/>
                </a:tc>
                <a:tc>
                  <a:txBody>
                    <a:bodyPr/>
                    <a:lstStyle/>
                    <a:p>
                      <a:pPr algn="l" fontAlgn="t"/>
                      <a:r>
                        <a:rPr lang="en-US" sz="1100" u="sng" strike="noStrike">
                          <a:effectLst/>
                          <a:hlinkClick r:id="rId12"/>
                        </a:rPr>
                        <a:t>HB 641</a:t>
                      </a:r>
                      <a:endParaRPr lang="en-US" sz="1100" b="0" i="0" u="sng" strike="noStrike">
                        <a:solidFill>
                          <a:srgbClr val="0563C1"/>
                        </a:solidFill>
                        <a:effectLst/>
                        <a:latin typeface="Calibri" panose="020F0502020204030204" pitchFamily="34" charset="0"/>
                      </a:endParaRPr>
                    </a:p>
                  </a:txBody>
                  <a:tcPr marL="7620" marR="7620" marT="7620" marB="0"/>
                </a:tc>
                <a:tc>
                  <a:txBody>
                    <a:bodyPr/>
                    <a:lstStyle/>
                    <a:p>
                      <a:pPr algn="l" fontAlgn="t"/>
                      <a:r>
                        <a:rPr lang="en-US" sz="1200" u="none" strike="noStrike">
                          <a:effectLst/>
                        </a:rPr>
                        <a:t>Authorize medical marijuana for autism spectrum disorder</a:t>
                      </a:r>
                      <a:endParaRPr lang="en-US" sz="1200" b="0" i="0" u="none" strike="noStrike">
                        <a:solidFill>
                          <a:srgbClr val="444444"/>
                        </a:solidFill>
                        <a:effectLst/>
                        <a:latin typeface="Open Sans"/>
                      </a:endParaRPr>
                    </a:p>
                  </a:txBody>
                  <a:tcPr marL="7620" marR="7620" marT="7620" marB="0"/>
                </a:tc>
                <a:tc>
                  <a:txBody>
                    <a:bodyPr/>
                    <a:lstStyle/>
                    <a:p>
                      <a:pPr algn="l" fontAlgn="t"/>
                      <a:r>
                        <a:rPr lang="en-US" sz="1200" u="none" strike="noStrike">
                          <a:effectLst/>
                        </a:rPr>
                        <a:t>Refer to Committee</a:t>
                      </a:r>
                      <a:endParaRPr lang="en-US" sz="1200" b="0" i="0" u="none" strike="noStrike">
                        <a:solidFill>
                          <a:srgbClr val="444444"/>
                        </a:solidFill>
                        <a:effectLst/>
                        <a:latin typeface="Open Sans"/>
                      </a:endParaRPr>
                    </a:p>
                  </a:txBody>
                  <a:tcPr marL="7620" marR="7620" marT="7620" marB="0"/>
                </a:tc>
                <a:extLst>
                  <a:ext uri="{0D108BD9-81ED-4DB2-BD59-A6C34878D82A}">
                    <a16:rowId xmlns:a16="http://schemas.microsoft.com/office/drawing/2014/main" val="4218662970"/>
                  </a:ext>
                </a:extLst>
              </a:tr>
              <a:tr h="451408">
                <a:tc>
                  <a:txBody>
                    <a:bodyPr/>
                    <a:lstStyle/>
                    <a:p>
                      <a:pPr algn="l" fontAlgn="t"/>
                      <a:r>
                        <a:rPr lang="en-US" sz="1200" u="none" strike="noStrike">
                          <a:effectLst/>
                        </a:rPr>
                        <a:t>5/27/2020</a:t>
                      </a:r>
                      <a:endParaRPr lang="en-US" sz="1200" b="0" i="0" u="none" strike="noStrike">
                        <a:solidFill>
                          <a:srgbClr val="444444"/>
                        </a:solidFill>
                        <a:effectLst/>
                        <a:latin typeface="Open Sans"/>
                      </a:endParaRPr>
                    </a:p>
                  </a:txBody>
                  <a:tcPr marL="7620" marR="7620" marT="7620" marB="0"/>
                </a:tc>
                <a:tc>
                  <a:txBody>
                    <a:bodyPr/>
                    <a:lstStyle/>
                    <a:p>
                      <a:pPr algn="l" fontAlgn="t"/>
                      <a:r>
                        <a:rPr lang="en-US" sz="1100" u="sng" strike="noStrike">
                          <a:effectLst/>
                          <a:hlinkClick r:id="rId13"/>
                        </a:rPr>
                        <a:t>HB 642</a:t>
                      </a:r>
                      <a:endParaRPr lang="en-US" sz="1100" b="0" i="0" u="sng" strike="noStrike">
                        <a:solidFill>
                          <a:srgbClr val="0563C1"/>
                        </a:solidFill>
                        <a:effectLst/>
                        <a:latin typeface="Calibri" panose="020F0502020204030204" pitchFamily="34" charset="0"/>
                      </a:endParaRPr>
                    </a:p>
                  </a:txBody>
                  <a:tcPr marL="7620" marR="7620" marT="7620" marB="0"/>
                </a:tc>
                <a:tc>
                  <a:txBody>
                    <a:bodyPr/>
                    <a:lstStyle/>
                    <a:p>
                      <a:pPr algn="l" fontAlgn="t"/>
                      <a:r>
                        <a:rPr lang="en-US" sz="1200" u="none" strike="noStrike">
                          <a:effectLst/>
                        </a:rPr>
                        <a:t>Repeal crimes of trafficking and possession of cannabis</a:t>
                      </a:r>
                      <a:endParaRPr lang="en-US" sz="1200" b="0" i="0" u="none" strike="noStrike">
                        <a:solidFill>
                          <a:srgbClr val="444444"/>
                        </a:solidFill>
                        <a:effectLst/>
                        <a:latin typeface="Open Sans"/>
                      </a:endParaRPr>
                    </a:p>
                  </a:txBody>
                  <a:tcPr marL="7620" marR="7620" marT="7620" marB="0"/>
                </a:tc>
                <a:tc>
                  <a:txBody>
                    <a:bodyPr/>
                    <a:lstStyle/>
                    <a:p>
                      <a:pPr algn="l" fontAlgn="t"/>
                      <a:r>
                        <a:rPr lang="en-US" sz="1200" u="none" strike="noStrike">
                          <a:effectLst/>
                        </a:rPr>
                        <a:t>Refer to Committee</a:t>
                      </a:r>
                      <a:endParaRPr lang="en-US" sz="1200" b="0" i="0" u="none" strike="noStrike">
                        <a:solidFill>
                          <a:srgbClr val="444444"/>
                        </a:solidFill>
                        <a:effectLst/>
                        <a:latin typeface="Open Sans"/>
                      </a:endParaRPr>
                    </a:p>
                  </a:txBody>
                  <a:tcPr marL="7620" marR="7620" marT="7620" marB="0"/>
                </a:tc>
                <a:extLst>
                  <a:ext uri="{0D108BD9-81ED-4DB2-BD59-A6C34878D82A}">
                    <a16:rowId xmlns:a16="http://schemas.microsoft.com/office/drawing/2014/main" val="1479816184"/>
                  </a:ext>
                </a:extLst>
              </a:tr>
              <a:tr h="451408">
                <a:tc>
                  <a:txBody>
                    <a:bodyPr/>
                    <a:lstStyle/>
                    <a:p>
                      <a:pPr algn="l" fontAlgn="t"/>
                      <a:r>
                        <a:rPr lang="en-US" sz="1200" u="none" strike="noStrike">
                          <a:effectLst/>
                        </a:rPr>
                        <a:t>5/27/2020</a:t>
                      </a:r>
                      <a:endParaRPr lang="en-US" sz="1200" b="0" i="0" u="none" strike="noStrike">
                        <a:solidFill>
                          <a:srgbClr val="444444"/>
                        </a:solidFill>
                        <a:effectLst/>
                        <a:latin typeface="Open Sans"/>
                      </a:endParaRPr>
                    </a:p>
                  </a:txBody>
                  <a:tcPr marL="7620" marR="7620" marT="7620" marB="0"/>
                </a:tc>
                <a:tc>
                  <a:txBody>
                    <a:bodyPr/>
                    <a:lstStyle/>
                    <a:p>
                      <a:pPr algn="l" fontAlgn="t"/>
                      <a:r>
                        <a:rPr lang="en-US" sz="1100" u="sng" strike="noStrike">
                          <a:effectLst/>
                          <a:hlinkClick r:id="rId14"/>
                        </a:rPr>
                        <a:t>HB 647</a:t>
                      </a:r>
                      <a:endParaRPr lang="en-US" sz="1100" b="0" i="0" u="sng" strike="noStrike">
                        <a:solidFill>
                          <a:srgbClr val="0563C1"/>
                        </a:solidFill>
                        <a:effectLst/>
                        <a:latin typeface="Calibri" panose="020F0502020204030204" pitchFamily="34" charset="0"/>
                      </a:endParaRPr>
                    </a:p>
                  </a:txBody>
                  <a:tcPr marL="7620" marR="7620" marT="7620" marB="0"/>
                </a:tc>
                <a:tc>
                  <a:txBody>
                    <a:bodyPr/>
                    <a:lstStyle/>
                    <a:p>
                      <a:pPr algn="l" fontAlgn="t"/>
                      <a:r>
                        <a:rPr lang="en-US" sz="1200" u="none" strike="noStrike">
                          <a:effectLst/>
                        </a:rPr>
                        <a:t>Prohibits manufacture/sale of high capacity magazines</a:t>
                      </a:r>
                      <a:endParaRPr lang="en-US" sz="1200" b="0" i="0" u="none" strike="noStrike">
                        <a:solidFill>
                          <a:srgbClr val="444444"/>
                        </a:solidFill>
                        <a:effectLst/>
                        <a:latin typeface="Open Sans"/>
                      </a:endParaRPr>
                    </a:p>
                  </a:txBody>
                  <a:tcPr marL="7620" marR="7620" marT="7620" marB="0"/>
                </a:tc>
                <a:tc>
                  <a:txBody>
                    <a:bodyPr/>
                    <a:lstStyle/>
                    <a:p>
                      <a:pPr algn="l" fontAlgn="t"/>
                      <a:r>
                        <a:rPr lang="en-US" sz="1200" u="none" strike="noStrike" dirty="0">
                          <a:effectLst/>
                        </a:rPr>
                        <a:t>Refer to Committee</a:t>
                      </a:r>
                      <a:endParaRPr lang="en-US" sz="1200" b="0" i="0" u="none" strike="noStrike" dirty="0">
                        <a:solidFill>
                          <a:srgbClr val="444444"/>
                        </a:solidFill>
                        <a:effectLst/>
                        <a:latin typeface="Open Sans"/>
                      </a:endParaRPr>
                    </a:p>
                  </a:txBody>
                  <a:tcPr marL="7620" marR="7620" marT="7620" marB="0"/>
                </a:tc>
                <a:extLst>
                  <a:ext uri="{0D108BD9-81ED-4DB2-BD59-A6C34878D82A}">
                    <a16:rowId xmlns:a16="http://schemas.microsoft.com/office/drawing/2014/main" val="1965623758"/>
                  </a:ext>
                </a:extLst>
              </a:tr>
            </a:tbl>
          </a:graphicData>
        </a:graphic>
      </p:graphicFrame>
      <p:graphicFrame>
        <p:nvGraphicFramePr>
          <p:cNvPr id="14" name="Table 13">
            <a:extLst>
              <a:ext uri="{FF2B5EF4-FFF2-40B4-BE49-F238E27FC236}">
                <a16:creationId xmlns:a16="http://schemas.microsoft.com/office/drawing/2014/main" id="{34715C4A-3219-4352-83A0-4450A2644B70}"/>
              </a:ext>
            </a:extLst>
          </p:cNvPr>
          <p:cNvGraphicFramePr>
            <a:graphicFrameLocks noGrp="1"/>
          </p:cNvGraphicFramePr>
          <p:nvPr>
            <p:extLst>
              <p:ext uri="{D42A27DB-BD31-4B8C-83A1-F6EECF244321}">
                <p14:modId xmlns:p14="http://schemas.microsoft.com/office/powerpoint/2010/main" val="2189307823"/>
              </p:ext>
            </p:extLst>
          </p:nvPr>
        </p:nvGraphicFramePr>
        <p:xfrm>
          <a:off x="4058214" y="5717216"/>
          <a:ext cx="8122417" cy="1140783"/>
        </p:xfrm>
        <a:graphic>
          <a:graphicData uri="http://schemas.openxmlformats.org/drawingml/2006/table">
            <a:tbl>
              <a:tblPr>
                <a:tableStyleId>{5C22544A-7EE6-4342-B048-85BDC9FD1C3A}</a:tableStyleId>
              </a:tblPr>
              <a:tblGrid>
                <a:gridCol w="1397240">
                  <a:extLst>
                    <a:ext uri="{9D8B030D-6E8A-4147-A177-3AD203B41FA5}">
                      <a16:colId xmlns:a16="http://schemas.microsoft.com/office/drawing/2014/main" val="3243407567"/>
                    </a:ext>
                  </a:extLst>
                </a:gridCol>
                <a:gridCol w="1166926">
                  <a:extLst>
                    <a:ext uri="{9D8B030D-6E8A-4147-A177-3AD203B41FA5}">
                      <a16:colId xmlns:a16="http://schemas.microsoft.com/office/drawing/2014/main" val="1738966467"/>
                    </a:ext>
                  </a:extLst>
                </a:gridCol>
                <a:gridCol w="3116920">
                  <a:extLst>
                    <a:ext uri="{9D8B030D-6E8A-4147-A177-3AD203B41FA5}">
                      <a16:colId xmlns:a16="http://schemas.microsoft.com/office/drawing/2014/main" val="1256146385"/>
                    </a:ext>
                  </a:extLst>
                </a:gridCol>
                <a:gridCol w="2441331">
                  <a:extLst>
                    <a:ext uri="{9D8B030D-6E8A-4147-A177-3AD203B41FA5}">
                      <a16:colId xmlns:a16="http://schemas.microsoft.com/office/drawing/2014/main" val="3851196040"/>
                    </a:ext>
                  </a:extLst>
                </a:gridCol>
              </a:tblGrid>
              <a:tr h="452830">
                <a:tc>
                  <a:txBody>
                    <a:bodyPr/>
                    <a:lstStyle/>
                    <a:p>
                      <a:pPr algn="l" fontAlgn="t"/>
                      <a:r>
                        <a:rPr lang="en-US" sz="1200" u="none" strike="noStrike">
                          <a:effectLst/>
                        </a:rPr>
                        <a:t>5/27/2020</a:t>
                      </a:r>
                      <a:endParaRPr lang="en-US" sz="1200" b="0" i="0" u="none" strike="noStrike">
                        <a:solidFill>
                          <a:srgbClr val="444444"/>
                        </a:solidFill>
                        <a:effectLst/>
                        <a:latin typeface="Open Sans"/>
                      </a:endParaRPr>
                    </a:p>
                  </a:txBody>
                  <a:tcPr marL="7620" marR="7620" marT="7620" marB="0"/>
                </a:tc>
                <a:tc>
                  <a:txBody>
                    <a:bodyPr/>
                    <a:lstStyle/>
                    <a:p>
                      <a:pPr algn="l" fontAlgn="t"/>
                      <a:r>
                        <a:rPr lang="en-US" sz="1100" u="sng" strike="noStrike">
                          <a:effectLst/>
                          <a:hlinkClick r:id="rId15"/>
                        </a:rPr>
                        <a:t>HB 650</a:t>
                      </a:r>
                      <a:endParaRPr lang="en-US" sz="1100" b="0" i="0" u="sng" strike="noStrike">
                        <a:solidFill>
                          <a:srgbClr val="0563C1"/>
                        </a:solidFill>
                        <a:effectLst/>
                        <a:latin typeface="Calibri" panose="020F0502020204030204" pitchFamily="34" charset="0"/>
                      </a:endParaRPr>
                    </a:p>
                  </a:txBody>
                  <a:tcPr marL="7620" marR="7620" marT="7620" marB="0"/>
                </a:tc>
                <a:tc>
                  <a:txBody>
                    <a:bodyPr/>
                    <a:lstStyle/>
                    <a:p>
                      <a:pPr algn="l" fontAlgn="t"/>
                      <a:r>
                        <a:rPr lang="en-US" sz="1200" u="none" strike="noStrike">
                          <a:effectLst/>
                        </a:rPr>
                        <a:t>Authorize medical marijuana for certain disorders</a:t>
                      </a:r>
                      <a:endParaRPr lang="en-US" sz="1200" b="0" i="0" u="none" strike="noStrike">
                        <a:solidFill>
                          <a:srgbClr val="444444"/>
                        </a:solidFill>
                        <a:effectLst/>
                        <a:latin typeface="Open Sans"/>
                      </a:endParaRPr>
                    </a:p>
                  </a:txBody>
                  <a:tcPr marL="7620" marR="7620" marT="7620" marB="0"/>
                </a:tc>
                <a:tc>
                  <a:txBody>
                    <a:bodyPr/>
                    <a:lstStyle/>
                    <a:p>
                      <a:pPr algn="l" fontAlgn="t"/>
                      <a:r>
                        <a:rPr lang="en-US" sz="1200" u="none" strike="noStrike">
                          <a:effectLst/>
                        </a:rPr>
                        <a:t>Refer to Committee</a:t>
                      </a:r>
                      <a:endParaRPr lang="en-US" sz="1200" b="0" i="0" u="none" strike="noStrike">
                        <a:solidFill>
                          <a:srgbClr val="444444"/>
                        </a:solidFill>
                        <a:effectLst/>
                        <a:latin typeface="Open Sans"/>
                      </a:endParaRPr>
                    </a:p>
                  </a:txBody>
                  <a:tcPr marL="7620" marR="7620" marT="7620" marB="0"/>
                </a:tc>
                <a:extLst>
                  <a:ext uri="{0D108BD9-81ED-4DB2-BD59-A6C34878D82A}">
                    <a16:rowId xmlns:a16="http://schemas.microsoft.com/office/drawing/2014/main" val="4264320911"/>
                  </a:ext>
                </a:extLst>
              </a:tr>
              <a:tr h="452830">
                <a:tc>
                  <a:txBody>
                    <a:bodyPr/>
                    <a:lstStyle/>
                    <a:p>
                      <a:pPr algn="l" fontAlgn="t"/>
                      <a:r>
                        <a:rPr lang="en-US" sz="1200" u="none" strike="noStrike">
                          <a:effectLst/>
                        </a:rPr>
                        <a:t>5/27/2020</a:t>
                      </a:r>
                      <a:endParaRPr lang="en-US" sz="1200" b="0" i="0" u="none" strike="noStrike">
                        <a:solidFill>
                          <a:srgbClr val="444444"/>
                        </a:solidFill>
                        <a:effectLst/>
                        <a:latin typeface="Open Sans"/>
                      </a:endParaRPr>
                    </a:p>
                  </a:txBody>
                  <a:tcPr marL="7620" marR="7620" marT="7620" marB="0"/>
                </a:tc>
                <a:tc>
                  <a:txBody>
                    <a:bodyPr/>
                    <a:lstStyle/>
                    <a:p>
                      <a:pPr algn="l" fontAlgn="t"/>
                      <a:r>
                        <a:rPr lang="en-US" sz="1100" u="sng" strike="noStrike">
                          <a:effectLst/>
                          <a:hlinkClick r:id="rId16"/>
                        </a:rPr>
                        <a:t>HB 652</a:t>
                      </a:r>
                      <a:endParaRPr lang="en-US" sz="1100" b="0" i="0" u="sng" strike="noStrike">
                        <a:solidFill>
                          <a:srgbClr val="0563C1"/>
                        </a:solidFill>
                        <a:effectLst/>
                        <a:latin typeface="Calibri" panose="020F0502020204030204" pitchFamily="34" charset="0"/>
                      </a:endParaRPr>
                    </a:p>
                  </a:txBody>
                  <a:tcPr marL="7620" marR="7620" marT="7620" marB="0"/>
                </a:tc>
                <a:tc>
                  <a:txBody>
                    <a:bodyPr/>
                    <a:lstStyle/>
                    <a:p>
                      <a:pPr algn="l" fontAlgn="t"/>
                      <a:r>
                        <a:rPr lang="en-US" sz="1200" u="none" strike="noStrike">
                          <a:effectLst/>
                        </a:rPr>
                        <a:t>Regards nonconsensual distribution of explicit images</a:t>
                      </a:r>
                      <a:endParaRPr lang="en-US" sz="1200" b="0" i="0" u="none" strike="noStrike">
                        <a:solidFill>
                          <a:srgbClr val="444444"/>
                        </a:solidFill>
                        <a:effectLst/>
                        <a:latin typeface="Open Sans"/>
                      </a:endParaRPr>
                    </a:p>
                  </a:txBody>
                  <a:tcPr marL="7620" marR="7620" marT="7620" marB="0"/>
                </a:tc>
                <a:tc>
                  <a:txBody>
                    <a:bodyPr/>
                    <a:lstStyle/>
                    <a:p>
                      <a:pPr algn="l" fontAlgn="t"/>
                      <a:r>
                        <a:rPr lang="en-US" sz="1200" u="none" strike="noStrike">
                          <a:effectLst/>
                        </a:rPr>
                        <a:t>Refer to Committee</a:t>
                      </a:r>
                      <a:endParaRPr lang="en-US" sz="1200" b="0" i="0" u="none" strike="noStrike">
                        <a:solidFill>
                          <a:srgbClr val="444444"/>
                        </a:solidFill>
                        <a:effectLst/>
                        <a:latin typeface="Open Sans"/>
                      </a:endParaRPr>
                    </a:p>
                  </a:txBody>
                  <a:tcPr marL="7620" marR="7620" marT="7620" marB="0"/>
                </a:tc>
                <a:extLst>
                  <a:ext uri="{0D108BD9-81ED-4DB2-BD59-A6C34878D82A}">
                    <a16:rowId xmlns:a16="http://schemas.microsoft.com/office/drawing/2014/main" val="114587082"/>
                  </a:ext>
                </a:extLst>
              </a:tr>
              <a:tr h="235123">
                <a:tc>
                  <a:txBody>
                    <a:bodyPr/>
                    <a:lstStyle/>
                    <a:p>
                      <a:pPr algn="l" fontAlgn="t"/>
                      <a:r>
                        <a:rPr lang="en-US" sz="1200" u="none" strike="noStrike">
                          <a:effectLst/>
                        </a:rPr>
                        <a:t>5/27/2020</a:t>
                      </a:r>
                      <a:endParaRPr lang="en-US" sz="1200" b="0" i="0" u="none" strike="noStrike">
                        <a:solidFill>
                          <a:srgbClr val="444444"/>
                        </a:solidFill>
                        <a:effectLst/>
                        <a:latin typeface="Open Sans"/>
                      </a:endParaRPr>
                    </a:p>
                  </a:txBody>
                  <a:tcPr marL="7620" marR="7620" marT="7620" marB="0"/>
                </a:tc>
                <a:tc>
                  <a:txBody>
                    <a:bodyPr/>
                    <a:lstStyle/>
                    <a:p>
                      <a:pPr algn="l" fontAlgn="t"/>
                      <a:r>
                        <a:rPr lang="en-US" sz="1100" u="sng" strike="noStrike">
                          <a:effectLst/>
                          <a:hlinkClick r:id="rId17"/>
                        </a:rPr>
                        <a:t>HB 655</a:t>
                      </a:r>
                      <a:endParaRPr lang="en-US" sz="1100" b="0" i="0" u="sng" strike="noStrike">
                        <a:solidFill>
                          <a:srgbClr val="0563C1"/>
                        </a:solidFill>
                        <a:effectLst/>
                        <a:latin typeface="Calibri" panose="020F0502020204030204" pitchFamily="34" charset="0"/>
                      </a:endParaRPr>
                    </a:p>
                  </a:txBody>
                  <a:tcPr marL="7620" marR="7620" marT="7620" marB="0"/>
                </a:tc>
                <a:tc>
                  <a:txBody>
                    <a:bodyPr/>
                    <a:lstStyle/>
                    <a:p>
                      <a:pPr algn="l" fontAlgn="t"/>
                      <a:r>
                        <a:rPr lang="en-US" sz="1200" u="none" strike="noStrike">
                          <a:effectLst/>
                        </a:rPr>
                        <a:t>Revise drug offense laws</a:t>
                      </a:r>
                      <a:endParaRPr lang="en-US" sz="1200" b="0" i="0" u="none" strike="noStrike">
                        <a:solidFill>
                          <a:srgbClr val="444444"/>
                        </a:solidFill>
                        <a:effectLst/>
                        <a:latin typeface="Open Sans"/>
                      </a:endParaRPr>
                    </a:p>
                  </a:txBody>
                  <a:tcPr marL="7620" marR="7620" marT="7620" marB="0"/>
                </a:tc>
                <a:tc>
                  <a:txBody>
                    <a:bodyPr/>
                    <a:lstStyle/>
                    <a:p>
                      <a:pPr algn="l" fontAlgn="t"/>
                      <a:r>
                        <a:rPr lang="en-US" sz="1200" u="none" strike="noStrike" dirty="0">
                          <a:effectLst/>
                        </a:rPr>
                        <a:t>Refer to Committee</a:t>
                      </a:r>
                      <a:endParaRPr lang="en-US" sz="1200" b="0" i="0" u="none" strike="noStrike" dirty="0">
                        <a:solidFill>
                          <a:srgbClr val="444444"/>
                        </a:solidFill>
                        <a:effectLst/>
                        <a:latin typeface="Open Sans"/>
                      </a:endParaRPr>
                    </a:p>
                  </a:txBody>
                  <a:tcPr marL="7620" marR="7620" marT="7620" marB="0"/>
                </a:tc>
                <a:extLst>
                  <a:ext uri="{0D108BD9-81ED-4DB2-BD59-A6C34878D82A}">
                    <a16:rowId xmlns:a16="http://schemas.microsoft.com/office/drawing/2014/main" val="3651939749"/>
                  </a:ext>
                </a:extLst>
              </a:tr>
            </a:tbl>
          </a:graphicData>
        </a:graphic>
      </p:graphicFrame>
    </p:spTree>
    <p:extLst>
      <p:ext uri="{BB962C8B-B14F-4D97-AF65-F5344CB8AC3E}">
        <p14:creationId xmlns:p14="http://schemas.microsoft.com/office/powerpoint/2010/main" val="4074941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F0502020204030204"/>
              <a:ea typeface="+mn-ea"/>
              <a:cs typeface="+mn-cs"/>
            </a:endParaRPr>
          </a:p>
        </p:txBody>
      </p:sp>
      <p:sp>
        <p:nvSpPr>
          <p:cNvPr id="12" name="Rectangle 11">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AE422CB-EBC9-4703-870C-8981A495893A}"/>
              </a:ext>
            </a:extLst>
          </p:cNvPr>
          <p:cNvSpPr>
            <a:spLocks noGrp="1"/>
          </p:cNvSpPr>
          <p:nvPr>
            <p:ph type="title"/>
          </p:nvPr>
        </p:nvSpPr>
        <p:spPr>
          <a:xfrm>
            <a:off x="492370" y="516835"/>
            <a:ext cx="3084844" cy="5772840"/>
          </a:xfrm>
        </p:spPr>
        <p:txBody>
          <a:bodyPr anchor="ctr">
            <a:normAutofit/>
          </a:bodyPr>
          <a:lstStyle/>
          <a:p>
            <a:r>
              <a:rPr lang="en-US" sz="6000" dirty="0">
                <a:solidFill>
                  <a:schemeClr val="bg1"/>
                </a:solidFill>
              </a:rPr>
              <a:t>House</a:t>
            </a:r>
            <a:br>
              <a:rPr lang="en-US" sz="6000" dirty="0">
                <a:solidFill>
                  <a:schemeClr val="bg1"/>
                </a:solidFill>
              </a:rPr>
            </a:br>
            <a:r>
              <a:rPr lang="en-US" sz="6000" dirty="0">
                <a:solidFill>
                  <a:schemeClr val="bg1"/>
                </a:solidFill>
              </a:rPr>
              <a:t>Bills II</a:t>
            </a:r>
          </a:p>
        </p:txBody>
      </p:sp>
      <p:graphicFrame>
        <p:nvGraphicFramePr>
          <p:cNvPr id="3" name="Table 2">
            <a:extLst>
              <a:ext uri="{FF2B5EF4-FFF2-40B4-BE49-F238E27FC236}">
                <a16:creationId xmlns:a16="http://schemas.microsoft.com/office/drawing/2014/main" id="{CEEC3464-04B7-4F21-991F-16E26BDBB32F}"/>
              </a:ext>
            </a:extLst>
          </p:cNvPr>
          <p:cNvGraphicFramePr>
            <a:graphicFrameLocks noGrp="1"/>
          </p:cNvGraphicFramePr>
          <p:nvPr>
            <p:extLst>
              <p:ext uri="{D42A27DB-BD31-4B8C-83A1-F6EECF244321}">
                <p14:modId xmlns:p14="http://schemas.microsoft.com/office/powerpoint/2010/main" val="2063857631"/>
              </p:ext>
            </p:extLst>
          </p:nvPr>
        </p:nvGraphicFramePr>
        <p:xfrm>
          <a:off x="4050807" y="0"/>
          <a:ext cx="8135509" cy="1145250"/>
        </p:xfrm>
        <a:graphic>
          <a:graphicData uri="http://schemas.openxmlformats.org/drawingml/2006/table">
            <a:tbl>
              <a:tblPr>
                <a:tableStyleId>{5C22544A-7EE6-4342-B048-85BDC9FD1C3A}</a:tableStyleId>
              </a:tblPr>
              <a:tblGrid>
                <a:gridCol w="1399492">
                  <a:extLst>
                    <a:ext uri="{9D8B030D-6E8A-4147-A177-3AD203B41FA5}">
                      <a16:colId xmlns:a16="http://schemas.microsoft.com/office/drawing/2014/main" val="1386488748"/>
                    </a:ext>
                  </a:extLst>
                </a:gridCol>
                <a:gridCol w="1168807">
                  <a:extLst>
                    <a:ext uri="{9D8B030D-6E8A-4147-A177-3AD203B41FA5}">
                      <a16:colId xmlns:a16="http://schemas.microsoft.com/office/drawing/2014/main" val="2340329928"/>
                    </a:ext>
                  </a:extLst>
                </a:gridCol>
                <a:gridCol w="3121944">
                  <a:extLst>
                    <a:ext uri="{9D8B030D-6E8A-4147-A177-3AD203B41FA5}">
                      <a16:colId xmlns:a16="http://schemas.microsoft.com/office/drawing/2014/main" val="136564332"/>
                    </a:ext>
                  </a:extLst>
                </a:gridCol>
                <a:gridCol w="2445266">
                  <a:extLst>
                    <a:ext uri="{9D8B030D-6E8A-4147-A177-3AD203B41FA5}">
                      <a16:colId xmlns:a16="http://schemas.microsoft.com/office/drawing/2014/main" val="2340096539"/>
                    </a:ext>
                  </a:extLst>
                </a:gridCol>
              </a:tblGrid>
              <a:tr h="454603">
                <a:tc>
                  <a:txBody>
                    <a:bodyPr/>
                    <a:lstStyle/>
                    <a:p>
                      <a:pPr algn="l" fontAlgn="t"/>
                      <a:r>
                        <a:rPr lang="en-US" sz="1200" u="none" strike="noStrike">
                          <a:effectLst/>
                        </a:rPr>
                        <a:t>5/19/2020</a:t>
                      </a:r>
                      <a:endParaRPr lang="en-US" sz="1200" b="0" i="0" u="none" strike="noStrike">
                        <a:solidFill>
                          <a:srgbClr val="444444"/>
                        </a:solidFill>
                        <a:effectLst/>
                        <a:latin typeface="Open Sans"/>
                      </a:endParaRPr>
                    </a:p>
                  </a:txBody>
                  <a:tcPr marL="7620" marR="7620" marT="7620" marB="0"/>
                </a:tc>
                <a:tc>
                  <a:txBody>
                    <a:bodyPr/>
                    <a:lstStyle/>
                    <a:p>
                      <a:pPr algn="l" fontAlgn="t"/>
                      <a:r>
                        <a:rPr lang="en-US" sz="1100" u="sng" strike="noStrike" dirty="0">
                          <a:effectLst/>
                          <a:hlinkClick r:id="rId2"/>
                        </a:rPr>
                        <a:t>HB 658</a:t>
                      </a:r>
                      <a:endParaRPr lang="en-US" sz="1100" b="0" i="0" u="sng" strike="noStrike" dirty="0">
                        <a:solidFill>
                          <a:srgbClr val="0563C1"/>
                        </a:solidFill>
                        <a:effectLst/>
                        <a:latin typeface="Calibri" panose="020F0502020204030204" pitchFamily="34" charset="0"/>
                      </a:endParaRPr>
                    </a:p>
                  </a:txBody>
                  <a:tcPr marL="7620" marR="7620" marT="7620" marB="0"/>
                </a:tc>
                <a:tc>
                  <a:txBody>
                    <a:bodyPr/>
                    <a:lstStyle/>
                    <a:p>
                      <a:pPr algn="l" fontAlgn="t"/>
                      <a:r>
                        <a:rPr lang="en-US" sz="1200" u="none" strike="noStrike">
                          <a:effectLst/>
                        </a:rPr>
                        <a:t>Train school employees if authorized to carry firearms in schools</a:t>
                      </a:r>
                      <a:endParaRPr lang="en-US" sz="1200" b="0" i="0" u="none" strike="noStrike">
                        <a:solidFill>
                          <a:srgbClr val="444444"/>
                        </a:solidFill>
                        <a:effectLst/>
                        <a:latin typeface="Open Sans"/>
                      </a:endParaRPr>
                    </a:p>
                  </a:txBody>
                  <a:tcPr marL="7620" marR="7620" marT="7620" marB="0"/>
                </a:tc>
                <a:tc>
                  <a:txBody>
                    <a:bodyPr/>
                    <a:lstStyle/>
                    <a:p>
                      <a:pPr algn="l" fontAlgn="t"/>
                      <a:r>
                        <a:rPr lang="en-US" sz="1200" u="none" strike="noStrike">
                          <a:effectLst/>
                        </a:rPr>
                        <a:t>Introduced</a:t>
                      </a:r>
                      <a:endParaRPr lang="en-US" sz="1200" b="0" i="0" u="none" strike="noStrike">
                        <a:solidFill>
                          <a:srgbClr val="444444"/>
                        </a:solidFill>
                        <a:effectLst/>
                        <a:latin typeface="Open Sans"/>
                      </a:endParaRPr>
                    </a:p>
                  </a:txBody>
                  <a:tcPr marL="7620" marR="7620" marT="7620" marB="0"/>
                </a:tc>
                <a:extLst>
                  <a:ext uri="{0D108BD9-81ED-4DB2-BD59-A6C34878D82A}">
                    <a16:rowId xmlns:a16="http://schemas.microsoft.com/office/drawing/2014/main" val="1438952161"/>
                  </a:ext>
                </a:extLst>
              </a:tr>
              <a:tr h="454603">
                <a:tc>
                  <a:txBody>
                    <a:bodyPr/>
                    <a:lstStyle/>
                    <a:p>
                      <a:pPr algn="l" fontAlgn="t"/>
                      <a:r>
                        <a:rPr lang="en-US" sz="1200" u="none" strike="noStrike" dirty="0">
                          <a:effectLst/>
                        </a:rPr>
                        <a:t>5/27/2020</a:t>
                      </a:r>
                      <a:endParaRPr lang="en-US" sz="1200" b="0" i="0" u="none" strike="noStrike" dirty="0">
                        <a:solidFill>
                          <a:srgbClr val="444444"/>
                        </a:solidFill>
                        <a:effectLst/>
                        <a:latin typeface="Open Sans"/>
                      </a:endParaRPr>
                    </a:p>
                  </a:txBody>
                  <a:tcPr marL="7620" marR="7620" marT="7620" marB="0"/>
                </a:tc>
                <a:tc>
                  <a:txBody>
                    <a:bodyPr/>
                    <a:lstStyle/>
                    <a:p>
                      <a:pPr algn="l" fontAlgn="t"/>
                      <a:r>
                        <a:rPr lang="en-US" sz="1100" u="sng" strike="noStrike">
                          <a:effectLst/>
                          <a:hlinkClick r:id="rId3"/>
                        </a:rPr>
                        <a:t>HB 660</a:t>
                      </a:r>
                      <a:endParaRPr lang="en-US" sz="1100" b="0" i="0" u="sng" strike="noStrike">
                        <a:solidFill>
                          <a:srgbClr val="0563C1"/>
                        </a:solidFill>
                        <a:effectLst/>
                        <a:latin typeface="Calibri" panose="020F0502020204030204" pitchFamily="34" charset="0"/>
                      </a:endParaRPr>
                    </a:p>
                  </a:txBody>
                  <a:tcPr marL="7620" marR="7620" marT="7620" marB="0"/>
                </a:tc>
                <a:tc>
                  <a:txBody>
                    <a:bodyPr/>
                    <a:lstStyle/>
                    <a:p>
                      <a:pPr algn="l" fontAlgn="t"/>
                      <a:r>
                        <a:rPr lang="en-US" sz="1200" u="none" strike="noStrike">
                          <a:effectLst/>
                        </a:rPr>
                        <a:t>Define theft offense-medical marijuana</a:t>
                      </a:r>
                      <a:endParaRPr lang="en-US" sz="1200" b="0" i="0" u="none" strike="noStrike">
                        <a:solidFill>
                          <a:srgbClr val="444444"/>
                        </a:solidFill>
                        <a:effectLst/>
                        <a:latin typeface="Open Sans"/>
                      </a:endParaRPr>
                    </a:p>
                  </a:txBody>
                  <a:tcPr marL="7620" marR="7620" marT="7620" marB="0"/>
                </a:tc>
                <a:tc>
                  <a:txBody>
                    <a:bodyPr/>
                    <a:lstStyle/>
                    <a:p>
                      <a:pPr algn="l" fontAlgn="t"/>
                      <a:r>
                        <a:rPr lang="en-US" sz="1200" u="none" strike="noStrike">
                          <a:effectLst/>
                        </a:rPr>
                        <a:t>Refer to Committee</a:t>
                      </a:r>
                      <a:endParaRPr lang="en-US" sz="1200" b="0" i="0" u="none" strike="noStrike">
                        <a:solidFill>
                          <a:srgbClr val="444444"/>
                        </a:solidFill>
                        <a:effectLst/>
                        <a:latin typeface="Open Sans"/>
                      </a:endParaRPr>
                    </a:p>
                  </a:txBody>
                  <a:tcPr marL="7620" marR="7620" marT="7620" marB="0"/>
                </a:tc>
                <a:extLst>
                  <a:ext uri="{0D108BD9-81ED-4DB2-BD59-A6C34878D82A}">
                    <a16:rowId xmlns:a16="http://schemas.microsoft.com/office/drawing/2014/main" val="3208659852"/>
                  </a:ext>
                </a:extLst>
              </a:tr>
              <a:tr h="236044">
                <a:tc>
                  <a:txBody>
                    <a:bodyPr/>
                    <a:lstStyle/>
                    <a:p>
                      <a:pPr algn="l" fontAlgn="t"/>
                      <a:r>
                        <a:rPr lang="en-US" sz="1200" u="none" strike="noStrike">
                          <a:effectLst/>
                        </a:rPr>
                        <a:t>5/27/2020</a:t>
                      </a:r>
                      <a:endParaRPr lang="en-US" sz="1200" b="0" i="0" u="none" strike="noStrike">
                        <a:solidFill>
                          <a:srgbClr val="444444"/>
                        </a:solidFill>
                        <a:effectLst/>
                        <a:latin typeface="Open Sans"/>
                      </a:endParaRPr>
                    </a:p>
                  </a:txBody>
                  <a:tcPr marL="7620" marR="7620" marT="7620" marB="0"/>
                </a:tc>
                <a:tc>
                  <a:txBody>
                    <a:bodyPr/>
                    <a:lstStyle/>
                    <a:p>
                      <a:pPr algn="l" fontAlgn="t"/>
                      <a:r>
                        <a:rPr lang="en-US" sz="1100" u="sng" strike="noStrike">
                          <a:effectLst/>
                          <a:hlinkClick r:id="rId4"/>
                        </a:rPr>
                        <a:t>HB 663</a:t>
                      </a:r>
                      <a:endParaRPr lang="en-US" sz="1100" b="0" i="0" u="sng" strike="noStrike">
                        <a:solidFill>
                          <a:srgbClr val="0563C1"/>
                        </a:solidFill>
                        <a:effectLst/>
                        <a:latin typeface="Calibri" panose="020F0502020204030204" pitchFamily="34" charset="0"/>
                      </a:endParaRPr>
                    </a:p>
                  </a:txBody>
                  <a:tcPr marL="7620" marR="7620" marT="7620" marB="0"/>
                </a:tc>
                <a:tc>
                  <a:txBody>
                    <a:bodyPr/>
                    <a:lstStyle/>
                    <a:p>
                      <a:pPr algn="l" fontAlgn="t"/>
                      <a:r>
                        <a:rPr lang="en-US" sz="1200" u="none" strike="noStrike">
                          <a:effectLst/>
                        </a:rPr>
                        <a:t>Repeal prevailing wage law</a:t>
                      </a:r>
                      <a:endParaRPr lang="en-US" sz="1200" b="0" i="0" u="none" strike="noStrike">
                        <a:solidFill>
                          <a:srgbClr val="444444"/>
                        </a:solidFill>
                        <a:effectLst/>
                        <a:latin typeface="Open Sans"/>
                      </a:endParaRPr>
                    </a:p>
                  </a:txBody>
                  <a:tcPr marL="7620" marR="7620" marT="7620" marB="0"/>
                </a:tc>
                <a:tc>
                  <a:txBody>
                    <a:bodyPr/>
                    <a:lstStyle/>
                    <a:p>
                      <a:pPr algn="l" fontAlgn="t"/>
                      <a:r>
                        <a:rPr lang="en-US" sz="1200" u="none" strike="noStrike" dirty="0">
                          <a:effectLst/>
                        </a:rPr>
                        <a:t>Refer to Committee</a:t>
                      </a:r>
                      <a:endParaRPr lang="en-US" sz="1200" b="0" i="0" u="none" strike="noStrike" dirty="0">
                        <a:solidFill>
                          <a:srgbClr val="444444"/>
                        </a:solidFill>
                        <a:effectLst/>
                        <a:latin typeface="Open Sans"/>
                      </a:endParaRPr>
                    </a:p>
                  </a:txBody>
                  <a:tcPr marL="7620" marR="7620" marT="7620" marB="0"/>
                </a:tc>
                <a:extLst>
                  <a:ext uri="{0D108BD9-81ED-4DB2-BD59-A6C34878D82A}">
                    <a16:rowId xmlns:a16="http://schemas.microsoft.com/office/drawing/2014/main" val="2436225788"/>
                  </a:ext>
                </a:extLst>
              </a:tr>
            </a:tbl>
          </a:graphicData>
        </a:graphic>
      </p:graphicFrame>
    </p:spTree>
    <p:extLst>
      <p:ext uri="{BB962C8B-B14F-4D97-AF65-F5344CB8AC3E}">
        <p14:creationId xmlns:p14="http://schemas.microsoft.com/office/powerpoint/2010/main" val="2276495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F0502020204030204"/>
              <a:ea typeface="+mn-ea"/>
              <a:cs typeface="+mn-cs"/>
            </a:endParaRPr>
          </a:p>
        </p:txBody>
      </p:sp>
      <p:sp>
        <p:nvSpPr>
          <p:cNvPr id="12" name="Rectangle 11">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AE422CB-EBC9-4703-870C-8981A495893A}"/>
              </a:ext>
            </a:extLst>
          </p:cNvPr>
          <p:cNvSpPr>
            <a:spLocks noGrp="1"/>
          </p:cNvSpPr>
          <p:nvPr>
            <p:ph type="title"/>
          </p:nvPr>
        </p:nvSpPr>
        <p:spPr>
          <a:xfrm>
            <a:off x="71021" y="516835"/>
            <a:ext cx="3888419" cy="5772840"/>
          </a:xfrm>
        </p:spPr>
        <p:txBody>
          <a:bodyPr anchor="ctr">
            <a:normAutofit/>
          </a:bodyPr>
          <a:lstStyle/>
          <a:p>
            <a:r>
              <a:rPr lang="en-US" sz="4800" dirty="0">
                <a:solidFill>
                  <a:schemeClr val="bg1"/>
                </a:solidFill>
              </a:rPr>
              <a:t>Joint House</a:t>
            </a:r>
            <a:br>
              <a:rPr lang="en-US" sz="4800" dirty="0">
                <a:solidFill>
                  <a:schemeClr val="bg1"/>
                </a:solidFill>
              </a:rPr>
            </a:br>
            <a:r>
              <a:rPr lang="en-US" sz="4800" dirty="0">
                <a:solidFill>
                  <a:schemeClr val="bg1"/>
                </a:solidFill>
              </a:rPr>
              <a:t>Resolutions</a:t>
            </a:r>
          </a:p>
        </p:txBody>
      </p:sp>
      <p:graphicFrame>
        <p:nvGraphicFramePr>
          <p:cNvPr id="6" name="Table 5">
            <a:extLst>
              <a:ext uri="{FF2B5EF4-FFF2-40B4-BE49-F238E27FC236}">
                <a16:creationId xmlns:a16="http://schemas.microsoft.com/office/drawing/2014/main" id="{585A1426-2898-4EF9-9FFF-2E32BE579EE0}"/>
              </a:ext>
            </a:extLst>
          </p:cNvPr>
          <p:cNvGraphicFramePr>
            <a:graphicFrameLocks noGrp="1"/>
          </p:cNvGraphicFramePr>
          <p:nvPr>
            <p:extLst>
              <p:ext uri="{D42A27DB-BD31-4B8C-83A1-F6EECF244321}">
                <p14:modId xmlns:p14="http://schemas.microsoft.com/office/powerpoint/2010/main" val="4178682893"/>
              </p:ext>
            </p:extLst>
          </p:nvPr>
        </p:nvGraphicFramePr>
        <p:xfrm>
          <a:off x="4024775" y="0"/>
          <a:ext cx="8161539" cy="6858000"/>
        </p:xfrm>
        <a:graphic>
          <a:graphicData uri="http://schemas.openxmlformats.org/drawingml/2006/table">
            <a:tbl>
              <a:tblPr>
                <a:tableStyleId>{5C22544A-7EE6-4342-B048-85BDC9FD1C3A}</a:tableStyleId>
              </a:tblPr>
              <a:tblGrid>
                <a:gridCol w="1403970">
                  <a:extLst>
                    <a:ext uri="{9D8B030D-6E8A-4147-A177-3AD203B41FA5}">
                      <a16:colId xmlns:a16="http://schemas.microsoft.com/office/drawing/2014/main" val="1449707671"/>
                    </a:ext>
                  </a:extLst>
                </a:gridCol>
                <a:gridCol w="1172546">
                  <a:extLst>
                    <a:ext uri="{9D8B030D-6E8A-4147-A177-3AD203B41FA5}">
                      <a16:colId xmlns:a16="http://schemas.microsoft.com/office/drawing/2014/main" val="3273943785"/>
                    </a:ext>
                  </a:extLst>
                </a:gridCol>
                <a:gridCol w="3131933">
                  <a:extLst>
                    <a:ext uri="{9D8B030D-6E8A-4147-A177-3AD203B41FA5}">
                      <a16:colId xmlns:a16="http://schemas.microsoft.com/office/drawing/2014/main" val="3133959739"/>
                    </a:ext>
                  </a:extLst>
                </a:gridCol>
                <a:gridCol w="2453090">
                  <a:extLst>
                    <a:ext uri="{9D8B030D-6E8A-4147-A177-3AD203B41FA5}">
                      <a16:colId xmlns:a16="http://schemas.microsoft.com/office/drawing/2014/main" val="1544566175"/>
                    </a:ext>
                  </a:extLst>
                </a:gridCol>
              </a:tblGrid>
              <a:tr h="3395709">
                <a:tc>
                  <a:txBody>
                    <a:bodyPr/>
                    <a:lstStyle/>
                    <a:p>
                      <a:pPr algn="l" fontAlgn="t"/>
                      <a:r>
                        <a:rPr lang="en-US" sz="1200" u="none" strike="noStrike">
                          <a:effectLst/>
                        </a:rPr>
                        <a:t>5/27/2020</a:t>
                      </a:r>
                      <a:endParaRPr lang="en-US" sz="1200" b="0" i="0" u="none" strike="noStrike">
                        <a:solidFill>
                          <a:srgbClr val="444444"/>
                        </a:solidFill>
                        <a:effectLst/>
                        <a:latin typeface="Open Sans"/>
                      </a:endParaRPr>
                    </a:p>
                  </a:txBody>
                  <a:tcPr marL="7620" marR="7620" marT="7620" marB="0"/>
                </a:tc>
                <a:tc>
                  <a:txBody>
                    <a:bodyPr/>
                    <a:lstStyle/>
                    <a:p>
                      <a:pPr algn="l" fontAlgn="t"/>
                      <a:r>
                        <a:rPr lang="en-US" sz="1100" u="sng" strike="noStrike" dirty="0">
                          <a:effectLst/>
                          <a:hlinkClick r:id="rId2"/>
                        </a:rPr>
                        <a:t>HJR 3</a:t>
                      </a:r>
                      <a:endParaRPr lang="en-US" sz="1100" b="0" i="0" u="sng" strike="noStrike" dirty="0">
                        <a:solidFill>
                          <a:srgbClr val="0563C1"/>
                        </a:solidFill>
                        <a:effectLst/>
                        <a:latin typeface="Calibri" panose="020F0502020204030204" pitchFamily="34" charset="0"/>
                      </a:endParaRPr>
                    </a:p>
                  </a:txBody>
                  <a:tcPr marL="7620" marR="7620" marT="7620" marB="0"/>
                </a:tc>
                <a:tc>
                  <a:txBody>
                    <a:bodyPr/>
                    <a:lstStyle/>
                    <a:p>
                      <a:pPr algn="l" fontAlgn="t"/>
                      <a:r>
                        <a:rPr lang="en-US" sz="1200" u="none" strike="noStrike">
                          <a:effectLst/>
                        </a:rPr>
                        <a:t>Amend constitution-permit election day voter registration</a:t>
                      </a:r>
                      <a:endParaRPr lang="en-US" sz="1200" b="0" i="0" u="none" strike="noStrike">
                        <a:solidFill>
                          <a:srgbClr val="444444"/>
                        </a:solidFill>
                        <a:effectLst/>
                        <a:latin typeface="Open Sans"/>
                      </a:endParaRPr>
                    </a:p>
                  </a:txBody>
                  <a:tcPr marL="7620" marR="7620" marT="7620" marB="0"/>
                </a:tc>
                <a:tc>
                  <a:txBody>
                    <a:bodyPr/>
                    <a:lstStyle/>
                    <a:p>
                      <a:pPr algn="l" fontAlgn="t"/>
                      <a:r>
                        <a:rPr lang="en-US" sz="1200" u="none" strike="noStrike">
                          <a:effectLst/>
                        </a:rPr>
                        <a:t>Refer to Committee</a:t>
                      </a:r>
                      <a:endParaRPr lang="en-US" sz="1200" b="0" i="0" u="none" strike="noStrike">
                        <a:solidFill>
                          <a:srgbClr val="444444"/>
                        </a:solidFill>
                        <a:effectLst/>
                        <a:latin typeface="Open Sans"/>
                      </a:endParaRPr>
                    </a:p>
                  </a:txBody>
                  <a:tcPr marL="7620" marR="7620" marT="7620" marB="0"/>
                </a:tc>
                <a:extLst>
                  <a:ext uri="{0D108BD9-81ED-4DB2-BD59-A6C34878D82A}">
                    <a16:rowId xmlns:a16="http://schemas.microsoft.com/office/drawing/2014/main" val="492032733"/>
                  </a:ext>
                </a:extLst>
              </a:tr>
              <a:tr h="3462291">
                <a:tc>
                  <a:txBody>
                    <a:bodyPr/>
                    <a:lstStyle/>
                    <a:p>
                      <a:pPr algn="l" fontAlgn="t"/>
                      <a:r>
                        <a:rPr lang="en-US" sz="1200" u="none" strike="noStrike">
                          <a:effectLst/>
                        </a:rPr>
                        <a:t>5/27/2020</a:t>
                      </a:r>
                      <a:endParaRPr lang="en-US" sz="1200" b="0" i="0" u="none" strike="noStrike">
                        <a:solidFill>
                          <a:srgbClr val="444444"/>
                        </a:solidFill>
                        <a:effectLst/>
                        <a:latin typeface="Open Sans"/>
                      </a:endParaRPr>
                    </a:p>
                  </a:txBody>
                  <a:tcPr marL="7620" marR="7620" marT="7620" marB="0"/>
                </a:tc>
                <a:tc>
                  <a:txBody>
                    <a:bodyPr/>
                    <a:lstStyle/>
                    <a:p>
                      <a:pPr algn="l" fontAlgn="t"/>
                      <a:r>
                        <a:rPr lang="en-US" sz="1100" u="sng" strike="noStrike">
                          <a:effectLst/>
                          <a:hlinkClick r:id="rId3"/>
                        </a:rPr>
                        <a:t>HJR 4</a:t>
                      </a:r>
                      <a:endParaRPr lang="en-US" sz="1100" b="0" i="0" u="sng" strike="noStrike">
                        <a:solidFill>
                          <a:srgbClr val="0563C1"/>
                        </a:solidFill>
                        <a:effectLst/>
                        <a:latin typeface="Calibri" panose="020F0502020204030204" pitchFamily="34" charset="0"/>
                      </a:endParaRPr>
                    </a:p>
                  </a:txBody>
                  <a:tcPr marL="7620" marR="7620" marT="7620" marB="0"/>
                </a:tc>
                <a:tc>
                  <a:txBody>
                    <a:bodyPr/>
                    <a:lstStyle/>
                    <a:p>
                      <a:pPr algn="l" fontAlgn="t"/>
                      <a:r>
                        <a:rPr lang="en-US" sz="1200" u="none" strike="noStrike">
                          <a:effectLst/>
                        </a:rPr>
                        <a:t>Amend constitution-prohibit slavery as punishment for crime</a:t>
                      </a:r>
                      <a:endParaRPr lang="en-US" sz="1200" b="0" i="0" u="none" strike="noStrike">
                        <a:solidFill>
                          <a:srgbClr val="444444"/>
                        </a:solidFill>
                        <a:effectLst/>
                        <a:latin typeface="Open Sans"/>
                      </a:endParaRPr>
                    </a:p>
                  </a:txBody>
                  <a:tcPr marL="7620" marR="7620" marT="7620" marB="0"/>
                </a:tc>
                <a:tc>
                  <a:txBody>
                    <a:bodyPr/>
                    <a:lstStyle/>
                    <a:p>
                      <a:pPr algn="l" fontAlgn="t"/>
                      <a:r>
                        <a:rPr lang="en-US" sz="1200" u="none" strike="noStrike" dirty="0">
                          <a:effectLst/>
                        </a:rPr>
                        <a:t>Refer to Committee</a:t>
                      </a:r>
                      <a:endParaRPr lang="en-US" sz="1200" b="0" i="0" u="none" strike="noStrike" dirty="0">
                        <a:solidFill>
                          <a:srgbClr val="444444"/>
                        </a:solidFill>
                        <a:effectLst/>
                        <a:latin typeface="Open Sans"/>
                      </a:endParaRPr>
                    </a:p>
                  </a:txBody>
                  <a:tcPr marL="7620" marR="7620" marT="7620" marB="0"/>
                </a:tc>
                <a:extLst>
                  <a:ext uri="{0D108BD9-81ED-4DB2-BD59-A6C34878D82A}">
                    <a16:rowId xmlns:a16="http://schemas.microsoft.com/office/drawing/2014/main" val="1244629691"/>
                  </a:ext>
                </a:extLst>
              </a:tr>
            </a:tbl>
          </a:graphicData>
        </a:graphic>
      </p:graphicFrame>
    </p:spTree>
    <p:extLst>
      <p:ext uri="{BB962C8B-B14F-4D97-AF65-F5344CB8AC3E}">
        <p14:creationId xmlns:p14="http://schemas.microsoft.com/office/powerpoint/2010/main" val="4009245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F0502020204030204"/>
              <a:ea typeface="+mn-ea"/>
              <a:cs typeface="+mn-cs"/>
            </a:endParaRPr>
          </a:p>
        </p:txBody>
      </p:sp>
      <p:sp>
        <p:nvSpPr>
          <p:cNvPr id="12" name="Rectangle 11">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AE422CB-EBC9-4703-870C-8981A495893A}"/>
              </a:ext>
            </a:extLst>
          </p:cNvPr>
          <p:cNvSpPr>
            <a:spLocks noGrp="1"/>
          </p:cNvSpPr>
          <p:nvPr>
            <p:ph type="title"/>
          </p:nvPr>
        </p:nvSpPr>
        <p:spPr>
          <a:xfrm>
            <a:off x="492370" y="516835"/>
            <a:ext cx="3084844" cy="5772840"/>
          </a:xfrm>
        </p:spPr>
        <p:txBody>
          <a:bodyPr anchor="ctr">
            <a:normAutofit/>
          </a:bodyPr>
          <a:lstStyle/>
          <a:p>
            <a:r>
              <a:rPr lang="en-US" sz="4400" dirty="0">
                <a:solidFill>
                  <a:schemeClr val="bg1"/>
                </a:solidFill>
              </a:rPr>
              <a:t>Senate</a:t>
            </a:r>
            <a:br>
              <a:rPr lang="en-US" sz="4400" dirty="0">
                <a:solidFill>
                  <a:schemeClr val="bg1"/>
                </a:solidFill>
              </a:rPr>
            </a:br>
            <a:r>
              <a:rPr lang="en-US" sz="4400" dirty="0">
                <a:solidFill>
                  <a:schemeClr val="bg1"/>
                </a:solidFill>
              </a:rPr>
              <a:t>Bills</a:t>
            </a:r>
          </a:p>
        </p:txBody>
      </p:sp>
      <p:sp>
        <p:nvSpPr>
          <p:cNvPr id="7" name="TextBox 6">
            <a:extLst>
              <a:ext uri="{FF2B5EF4-FFF2-40B4-BE49-F238E27FC236}">
                <a16:creationId xmlns:a16="http://schemas.microsoft.com/office/drawing/2014/main" id="{FAD9CBA3-926F-4678-93E1-59D165D3EEE6}"/>
              </a:ext>
            </a:extLst>
          </p:cNvPr>
          <p:cNvSpPr txBox="1"/>
          <p:nvPr/>
        </p:nvSpPr>
        <p:spPr>
          <a:xfrm>
            <a:off x="5086905" y="719091"/>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5396F479-AA57-4FE8-8C10-FA903BB2FFC3}"/>
              </a:ext>
            </a:extLst>
          </p:cNvPr>
          <p:cNvSpPr txBox="1"/>
          <p:nvPr/>
        </p:nvSpPr>
        <p:spPr>
          <a:xfrm>
            <a:off x="6673290" y="165093"/>
            <a:ext cx="2896227" cy="923330"/>
          </a:xfrm>
          <a:prstGeom prst="rect">
            <a:avLst/>
          </a:prstGeom>
          <a:noFill/>
        </p:spPr>
        <p:txBody>
          <a:bodyPr wrap="square" rtlCol="0">
            <a:spAutoFit/>
          </a:bodyPr>
          <a:lstStyle/>
          <a:p>
            <a:r>
              <a:rPr lang="en-US" sz="5400" b="1" u="sng" dirty="0"/>
              <a:t>Overview</a:t>
            </a:r>
          </a:p>
        </p:txBody>
      </p:sp>
      <p:sp>
        <p:nvSpPr>
          <p:cNvPr id="4" name="TextBox 3">
            <a:extLst>
              <a:ext uri="{FF2B5EF4-FFF2-40B4-BE49-F238E27FC236}">
                <a16:creationId xmlns:a16="http://schemas.microsoft.com/office/drawing/2014/main" id="{1F16C5A9-FC10-40E8-9121-A534F2DCEEC0}"/>
              </a:ext>
            </a:extLst>
          </p:cNvPr>
          <p:cNvSpPr txBox="1"/>
          <p:nvPr/>
        </p:nvSpPr>
        <p:spPr>
          <a:xfrm>
            <a:off x="4377127" y="1253516"/>
            <a:ext cx="7435121" cy="2585323"/>
          </a:xfrm>
          <a:prstGeom prst="rect">
            <a:avLst/>
          </a:prstGeom>
          <a:noFill/>
        </p:spPr>
        <p:txBody>
          <a:bodyPr wrap="square" rtlCol="0">
            <a:spAutoFit/>
          </a:bodyPr>
          <a:lstStyle/>
          <a:p>
            <a:r>
              <a:rPr lang="en-US" b="1" dirty="0"/>
              <a:t>No number yet 0 </a:t>
            </a:r>
            <a:r>
              <a:rPr lang="en-US" dirty="0"/>
              <a:t>Two Ohio senators are introducing legislation today to reform Ohio’s vote-by-mail process, to overall improve election procedures and streamline voter registration: </a:t>
            </a:r>
            <a:r>
              <a:rPr lang="en-US" dirty="0">
                <a:hlinkClick r:id="rId2"/>
              </a:rPr>
              <a:t>https://www.wfmj.com/story/42184925/senators-to-introduce-reformed-votebymail-process-for-ohio</a:t>
            </a:r>
            <a:endParaRPr lang="en-US" dirty="0"/>
          </a:p>
          <a:p>
            <a:endParaRPr lang="en-US" dirty="0"/>
          </a:p>
          <a:p>
            <a:endParaRPr lang="en-US" dirty="0"/>
          </a:p>
          <a:p>
            <a:r>
              <a:rPr lang="en-US" b="1" dirty="0"/>
              <a:t>SB 317</a:t>
            </a:r>
            <a:r>
              <a:rPr lang="en-US" dirty="0"/>
              <a:t>, a bill that exempts teachers from firearms training if they carry guns in school,</a:t>
            </a:r>
          </a:p>
        </p:txBody>
      </p:sp>
    </p:spTree>
    <p:extLst>
      <p:ext uri="{BB962C8B-B14F-4D97-AF65-F5344CB8AC3E}">
        <p14:creationId xmlns:p14="http://schemas.microsoft.com/office/powerpoint/2010/main" val="2542541498"/>
      </p:ext>
    </p:extLst>
  </p:cSld>
  <p:clrMapOvr>
    <a:masterClrMapping/>
  </p:clrMapOvr>
</p:sld>
</file>

<file path=ppt/theme/theme1.xml><?xml version="1.0" encoding="utf-8"?>
<a:theme xmlns:a="http://schemas.openxmlformats.org/drawingml/2006/main" name="1_RetrospectVTI">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Override1.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586965-D4BF-4605-8C1C-5B8CCCAB7737}">
  <ds:schemaRefs>
    <ds:schemaRef ds:uri="http://schemas.microsoft.com/sharepoint/v3/contenttype/forms"/>
  </ds:schemaRefs>
</ds:datastoreItem>
</file>

<file path=customXml/itemProps2.xml><?xml version="1.0" encoding="utf-8"?>
<ds:datastoreItem xmlns:ds="http://schemas.openxmlformats.org/officeDocument/2006/customXml" ds:itemID="{626E351D-C19B-467F-A5C7-085C4CECACA9}">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6E499CE6-06FC-4D3E-8B56-30558CC9D1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Modern angles</Template>
  <TotalTime>0</TotalTime>
  <Words>1243</Words>
  <Application>Microsoft Office PowerPoint</Application>
  <PresentationFormat>Widescreen</PresentationFormat>
  <Paragraphs>311</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Bookman Old Style</vt:lpstr>
      <vt:lpstr>Calibri</vt:lpstr>
      <vt:lpstr>Franklin Gothic Book</vt:lpstr>
      <vt:lpstr>Open Sans</vt:lpstr>
      <vt:lpstr>PT Serif</vt:lpstr>
      <vt:lpstr>1_RetrospectVTI</vt:lpstr>
      <vt:lpstr>UUJO Statehouse Update</vt:lpstr>
      <vt:lpstr>COVID-19 Bills</vt:lpstr>
      <vt:lpstr>COVID-19 Bills</vt:lpstr>
      <vt:lpstr>COVID-19 Bills II</vt:lpstr>
      <vt:lpstr>House Bills</vt:lpstr>
      <vt:lpstr>House Bills</vt:lpstr>
      <vt:lpstr>House Bills II</vt:lpstr>
      <vt:lpstr>Joint House Resolutions</vt:lpstr>
      <vt:lpstr>Senate Bills</vt:lpstr>
      <vt:lpstr>Senate Bills</vt:lpstr>
      <vt:lpstr>Senate Concurrent Resolution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2020-03-25T12:39:32Z</dcterms:created>
  <dcterms:modified xsi:type="dcterms:W3CDTF">2020-05-28T22:34:44Z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