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0" r:id="rId4"/>
    <p:sldId id="259" r:id="rId5"/>
    <p:sldId id="258" r:id="rId6"/>
    <p:sldId id="262" r:id="rId7"/>
    <p:sldId id="263"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75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3340246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400768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1353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2838873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9736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762982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3970005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87453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260863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349E60-7572-4802-8FBF-D63285EDEEE5}" type="datetimeFigureOut">
              <a:rPr lang="en-US" smtClean="0"/>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2869426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349E60-7572-4802-8FBF-D63285EDEEE5}"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338602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349E60-7572-4802-8FBF-D63285EDEEE5}" type="datetimeFigureOut">
              <a:rPr lang="en-US" smtClean="0"/>
              <a:t>5/27/2021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153775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349E60-7572-4802-8FBF-D63285EDEEE5}" type="datetimeFigureOut">
              <a:rPr lang="en-US" smtClean="0"/>
              <a:t>5/27/2021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386117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49E60-7572-4802-8FBF-D63285EDEEE5}" type="datetimeFigureOut">
              <a:rPr lang="en-US" smtClean="0"/>
              <a:t>5/27/2021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289630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349E60-7572-4802-8FBF-D63285EDEEE5}"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1402914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349E60-7572-4802-8FBF-D63285EDEEE5}" type="datetimeFigureOut">
              <a:rPr lang="en-US" smtClean="0"/>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17304-AC79-470F-8CA1-E8A9C634C368}" type="slidenum">
              <a:rPr lang="en-US" smtClean="0"/>
              <a:t>‹#›</a:t>
            </a:fld>
            <a:endParaRPr lang="en-US"/>
          </a:p>
        </p:txBody>
      </p:sp>
    </p:spTree>
    <p:extLst>
      <p:ext uri="{BB962C8B-B14F-4D97-AF65-F5344CB8AC3E}">
        <p14:creationId xmlns:p14="http://schemas.microsoft.com/office/powerpoint/2010/main" val="37487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349E60-7572-4802-8FBF-D63285EDEEE5}" type="datetimeFigureOut">
              <a:rPr lang="en-US" smtClean="0"/>
              <a:t>5/27/2021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617304-AC79-470F-8CA1-E8A9C634C368}" type="slidenum">
              <a:rPr lang="en-US" smtClean="0"/>
              <a:t>‹#›</a:t>
            </a:fld>
            <a:endParaRPr lang="en-US"/>
          </a:p>
        </p:txBody>
      </p:sp>
    </p:spTree>
    <p:extLst>
      <p:ext uri="{BB962C8B-B14F-4D97-AF65-F5344CB8AC3E}">
        <p14:creationId xmlns:p14="http://schemas.microsoft.com/office/powerpoint/2010/main" val="608220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legiscan.com/OH/supplement/HB306/id/197416/Ohio-2021-HB306-As_Introduced.pdf" TargetMode="External"/><Relationship Id="rId3" Type="http://schemas.openxmlformats.org/officeDocument/2006/relationships/hyperlink" Target="https://legiscan.com/OH/supplement/SB182/id/199113" TargetMode="External"/><Relationship Id="rId7" Type="http://schemas.openxmlformats.org/officeDocument/2006/relationships/hyperlink" Target="https://legiscan.com/OH/text/HB296/id/2393591" TargetMode="External"/><Relationship Id="rId2" Type="http://schemas.openxmlformats.org/officeDocument/2006/relationships/hyperlink" Target="https://legiscan.com/OH/supplement/HB315/id/199569" TargetMode="External"/><Relationship Id="rId1" Type="http://schemas.openxmlformats.org/officeDocument/2006/relationships/slideLayout" Target="../slideLayouts/slideLayout2.xml"/><Relationship Id="rId6" Type="http://schemas.openxmlformats.org/officeDocument/2006/relationships/hyperlink" Target="https://www.legislature.ohio.gov/download?key=16642&amp;format=pdf" TargetMode="External"/><Relationship Id="rId11" Type="http://schemas.openxmlformats.org/officeDocument/2006/relationships/hyperlink" Target="https://legiscan.com/OH/supplement/HB300/id/195530" TargetMode="External"/><Relationship Id="rId5" Type="http://schemas.openxmlformats.org/officeDocument/2006/relationships/hyperlink" Target="https://legiscan.com/OH/text/HB327/id/2404404" TargetMode="External"/><Relationship Id="rId10" Type="http://schemas.openxmlformats.org/officeDocument/2006/relationships/hyperlink" Target="https://www.legislature.ohio.gov/download?key=16538&amp;format=pdf" TargetMode="External"/><Relationship Id="rId4" Type="http://schemas.openxmlformats.org/officeDocument/2006/relationships/hyperlink" Target="https://legiscan.com/OH/bill/HB322/2021" TargetMode="External"/><Relationship Id="rId9" Type="http://schemas.openxmlformats.org/officeDocument/2006/relationships/hyperlink" Target="https://search-prod.lis.state.oh.us/solarapi/v1/general_assembly_134/bills/hb313/IN/00/hb313_00_IN?format=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71C32-67B4-497D-A4EF-A9CC82ED848E}"/>
              </a:ext>
            </a:extLst>
          </p:cNvPr>
          <p:cNvSpPr>
            <a:spLocks noGrp="1"/>
          </p:cNvSpPr>
          <p:nvPr>
            <p:ph type="ctrTitle"/>
          </p:nvPr>
        </p:nvSpPr>
        <p:spPr/>
        <p:txBody>
          <a:bodyPr/>
          <a:lstStyle/>
          <a:p>
            <a:r>
              <a:rPr lang="en-US" dirty="0"/>
              <a:t>UUJO Legislative Update</a:t>
            </a:r>
          </a:p>
        </p:txBody>
      </p:sp>
      <p:sp>
        <p:nvSpPr>
          <p:cNvPr id="3" name="Subtitle 2">
            <a:extLst>
              <a:ext uri="{FF2B5EF4-FFF2-40B4-BE49-F238E27FC236}">
                <a16:creationId xmlns:a16="http://schemas.microsoft.com/office/drawing/2014/main" id="{0515B1E6-15BF-4945-92C4-B622E36F8ACC}"/>
              </a:ext>
            </a:extLst>
          </p:cNvPr>
          <p:cNvSpPr>
            <a:spLocks noGrp="1"/>
          </p:cNvSpPr>
          <p:nvPr>
            <p:ph type="subTitle" idx="1"/>
          </p:nvPr>
        </p:nvSpPr>
        <p:spPr/>
        <p:txBody>
          <a:bodyPr/>
          <a:lstStyle/>
          <a:p>
            <a:r>
              <a:rPr lang="en-US" dirty="0"/>
              <a:t>May 27, 2021</a:t>
            </a:r>
          </a:p>
        </p:txBody>
      </p:sp>
    </p:spTree>
    <p:extLst>
      <p:ext uri="{BB962C8B-B14F-4D97-AF65-F5344CB8AC3E}">
        <p14:creationId xmlns:p14="http://schemas.microsoft.com/office/powerpoint/2010/main" val="1127361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B5E7E-4D84-4536-A0EF-C16FAA52ACED}"/>
              </a:ext>
            </a:extLst>
          </p:cNvPr>
          <p:cNvSpPr>
            <a:spLocks noGrp="1"/>
          </p:cNvSpPr>
          <p:nvPr>
            <p:ph type="title"/>
          </p:nvPr>
        </p:nvSpPr>
        <p:spPr/>
        <p:txBody>
          <a:bodyPr/>
          <a:lstStyle/>
          <a:p>
            <a:r>
              <a:rPr lang="en-US" dirty="0"/>
              <a:t>Overview of New or Updated Bills</a:t>
            </a:r>
          </a:p>
        </p:txBody>
      </p:sp>
      <p:sp>
        <p:nvSpPr>
          <p:cNvPr id="3" name="Content Placeholder 2">
            <a:extLst>
              <a:ext uri="{FF2B5EF4-FFF2-40B4-BE49-F238E27FC236}">
                <a16:creationId xmlns:a16="http://schemas.microsoft.com/office/drawing/2014/main" id="{1A6644AC-0CE1-4518-8101-D5747C18D20A}"/>
              </a:ext>
            </a:extLst>
          </p:cNvPr>
          <p:cNvSpPr>
            <a:spLocks noGrp="1"/>
          </p:cNvSpPr>
          <p:nvPr>
            <p:ph idx="1"/>
          </p:nvPr>
        </p:nvSpPr>
        <p:spPr>
          <a:xfrm>
            <a:off x="677333" y="2160589"/>
            <a:ext cx="4033211" cy="3880773"/>
          </a:xfrm>
        </p:spPr>
        <p:txBody>
          <a:bodyPr>
            <a:normAutofit/>
          </a:bodyPr>
          <a:lstStyle/>
          <a:p>
            <a:r>
              <a:rPr lang="en-US" dirty="0"/>
              <a:t>Bail</a:t>
            </a:r>
          </a:p>
          <a:p>
            <a:pPr lvl="1"/>
            <a:r>
              <a:rPr lang="en-US" dirty="0">
                <a:hlinkClick r:id="rId2"/>
              </a:rPr>
              <a:t>HB 315</a:t>
            </a:r>
            <a:endParaRPr lang="en-US" dirty="0"/>
          </a:p>
          <a:p>
            <a:pPr lvl="1"/>
            <a:r>
              <a:rPr lang="en-US" dirty="0">
                <a:hlinkClick r:id="rId3"/>
              </a:rPr>
              <a:t>SB 182</a:t>
            </a:r>
            <a:endParaRPr lang="en-US" dirty="0"/>
          </a:p>
          <a:p>
            <a:pPr marL="457200" lvl="1" indent="0">
              <a:buNone/>
            </a:pPr>
            <a:endParaRPr lang="en-US" dirty="0"/>
          </a:p>
          <a:p>
            <a:r>
              <a:rPr lang="en-US" dirty="0"/>
              <a:t>School</a:t>
            </a:r>
          </a:p>
          <a:p>
            <a:pPr lvl="1"/>
            <a:r>
              <a:rPr lang="en-US" dirty="0">
                <a:hlinkClick r:id="rId4"/>
              </a:rPr>
              <a:t>HB 322</a:t>
            </a:r>
            <a:endParaRPr lang="en-US" dirty="0"/>
          </a:p>
          <a:p>
            <a:pPr lvl="1"/>
            <a:r>
              <a:rPr lang="en-US" dirty="0">
                <a:hlinkClick r:id="rId5"/>
              </a:rPr>
              <a:t>HB 327</a:t>
            </a:r>
            <a:endParaRPr lang="en-US" dirty="0"/>
          </a:p>
        </p:txBody>
      </p:sp>
      <p:sp>
        <p:nvSpPr>
          <p:cNvPr id="4" name="Content Placeholder 2">
            <a:extLst>
              <a:ext uri="{FF2B5EF4-FFF2-40B4-BE49-F238E27FC236}">
                <a16:creationId xmlns:a16="http://schemas.microsoft.com/office/drawing/2014/main" id="{AE7646E8-92DF-42E4-81F6-2B1E62B60F91}"/>
              </a:ext>
            </a:extLst>
          </p:cNvPr>
          <p:cNvSpPr txBox="1">
            <a:spLocks/>
          </p:cNvSpPr>
          <p:nvPr/>
        </p:nvSpPr>
        <p:spPr>
          <a:xfrm>
            <a:off x="5249334" y="2160589"/>
            <a:ext cx="35898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Election</a:t>
            </a:r>
          </a:p>
          <a:p>
            <a:pPr lvl="1"/>
            <a:r>
              <a:rPr lang="en-US" dirty="0">
                <a:hlinkClick r:id="rId6"/>
              </a:rPr>
              <a:t>HB 294</a:t>
            </a:r>
            <a:endParaRPr lang="en-US" dirty="0"/>
          </a:p>
          <a:p>
            <a:pPr lvl="1"/>
            <a:r>
              <a:rPr lang="en-US" dirty="0">
                <a:hlinkClick r:id="rId7"/>
              </a:rPr>
              <a:t>HB 296</a:t>
            </a:r>
            <a:endParaRPr lang="en-US" dirty="0">
              <a:hlinkClick r:id="rId8"/>
            </a:endParaRPr>
          </a:p>
          <a:p>
            <a:pPr lvl="1"/>
            <a:r>
              <a:rPr lang="en-US" dirty="0">
                <a:hlinkClick r:id="rId8"/>
              </a:rPr>
              <a:t>HB 306</a:t>
            </a:r>
            <a:endParaRPr lang="en-US" dirty="0"/>
          </a:p>
          <a:p>
            <a:pPr lvl="1"/>
            <a:r>
              <a:rPr lang="en-US" dirty="0">
                <a:hlinkClick r:id="rId9"/>
              </a:rPr>
              <a:t>HB 313</a:t>
            </a:r>
            <a:endParaRPr lang="en-US" dirty="0"/>
          </a:p>
          <a:p>
            <a:pPr lvl="1"/>
            <a:endParaRPr lang="en-US" dirty="0"/>
          </a:p>
          <a:p>
            <a:r>
              <a:rPr lang="en-US" dirty="0"/>
              <a:t>Environment</a:t>
            </a:r>
          </a:p>
          <a:p>
            <a:pPr lvl="1"/>
            <a:r>
              <a:rPr lang="en-US" dirty="0">
                <a:hlinkClick r:id="rId10"/>
              </a:rPr>
              <a:t>HB 282</a:t>
            </a:r>
            <a:endParaRPr lang="en-US" dirty="0">
              <a:hlinkClick r:id="rId11"/>
            </a:endParaRPr>
          </a:p>
          <a:p>
            <a:pPr lvl="1"/>
            <a:r>
              <a:rPr lang="en-US" dirty="0">
                <a:hlinkClick r:id="rId11"/>
              </a:rPr>
              <a:t>HB 300</a:t>
            </a:r>
            <a:endParaRPr lang="en-US" dirty="0"/>
          </a:p>
        </p:txBody>
      </p:sp>
    </p:spTree>
    <p:extLst>
      <p:ext uri="{BB962C8B-B14F-4D97-AF65-F5344CB8AC3E}">
        <p14:creationId xmlns:p14="http://schemas.microsoft.com/office/powerpoint/2010/main" val="1961085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F2981-F736-4972-99A8-FB609D7BF6CB}"/>
              </a:ext>
            </a:extLst>
          </p:cNvPr>
          <p:cNvSpPr>
            <a:spLocks noGrp="1"/>
          </p:cNvSpPr>
          <p:nvPr>
            <p:ph type="title"/>
          </p:nvPr>
        </p:nvSpPr>
        <p:spPr/>
        <p:txBody>
          <a:bodyPr/>
          <a:lstStyle/>
          <a:p>
            <a:r>
              <a:rPr lang="en-US" dirty="0"/>
              <a:t>Restricting Education</a:t>
            </a:r>
          </a:p>
        </p:txBody>
      </p:sp>
      <p:sp>
        <p:nvSpPr>
          <p:cNvPr id="4" name="Content Placeholder 3">
            <a:extLst>
              <a:ext uri="{FF2B5EF4-FFF2-40B4-BE49-F238E27FC236}">
                <a16:creationId xmlns:a16="http://schemas.microsoft.com/office/drawing/2014/main" id="{D3B9ADAE-F9EA-46B1-BC1E-AAD398A8A509}"/>
              </a:ext>
            </a:extLst>
          </p:cNvPr>
          <p:cNvSpPr>
            <a:spLocks noGrp="1"/>
          </p:cNvSpPr>
          <p:nvPr>
            <p:ph sz="half" idx="1"/>
          </p:nvPr>
        </p:nvSpPr>
        <p:spPr/>
        <p:txBody>
          <a:bodyPr>
            <a:normAutofit/>
          </a:bodyPr>
          <a:lstStyle/>
          <a:p>
            <a:pPr marL="0" indent="0">
              <a:buNone/>
            </a:pPr>
            <a:r>
              <a:rPr lang="en-US" sz="2400" dirty="0"/>
              <a:t>HB 322 – Introduced 5/25</a:t>
            </a:r>
          </a:p>
          <a:p>
            <a:r>
              <a:rPr lang="en-US" sz="2400" dirty="0">
                <a:solidFill>
                  <a:srgbClr val="000000"/>
                </a:solidFill>
                <a:latin typeface="Verdana" panose="020B0604030504040204" pitchFamily="34" charset="0"/>
              </a:rPr>
              <a:t>R</a:t>
            </a:r>
            <a:r>
              <a:rPr lang="en-US" sz="2400" b="0" i="0" dirty="0">
                <a:solidFill>
                  <a:srgbClr val="000000"/>
                </a:solidFill>
                <a:effectLst/>
                <a:latin typeface="Verdana" panose="020B0604030504040204" pitchFamily="34" charset="0"/>
              </a:rPr>
              <a:t>egarding the teaching of certain current events and certain concepts regarding race and sex in public schools.</a:t>
            </a:r>
            <a:endParaRPr lang="en-US" sz="2400" dirty="0"/>
          </a:p>
        </p:txBody>
      </p:sp>
      <p:sp>
        <p:nvSpPr>
          <p:cNvPr id="5" name="Content Placeholder 4">
            <a:extLst>
              <a:ext uri="{FF2B5EF4-FFF2-40B4-BE49-F238E27FC236}">
                <a16:creationId xmlns:a16="http://schemas.microsoft.com/office/drawing/2014/main" id="{90343759-744D-4798-BDF6-E87C5B30F195}"/>
              </a:ext>
            </a:extLst>
          </p:cNvPr>
          <p:cNvSpPr>
            <a:spLocks noGrp="1"/>
          </p:cNvSpPr>
          <p:nvPr>
            <p:ph sz="half" idx="2"/>
          </p:nvPr>
        </p:nvSpPr>
        <p:spPr/>
        <p:txBody>
          <a:bodyPr>
            <a:normAutofit/>
          </a:bodyPr>
          <a:lstStyle/>
          <a:p>
            <a:pPr marL="0" indent="0">
              <a:buNone/>
            </a:pPr>
            <a:r>
              <a:rPr lang="en-US" sz="2400" dirty="0"/>
              <a:t>HB 327 – Introduced 5/25</a:t>
            </a:r>
          </a:p>
          <a:p>
            <a:r>
              <a:rPr lang="en-US" sz="2400" dirty="0">
                <a:solidFill>
                  <a:srgbClr val="000000"/>
                </a:solidFill>
                <a:latin typeface="Verdana" panose="020B0604030504040204" pitchFamily="34" charset="0"/>
              </a:rPr>
              <a:t>Prohibit school districts, community schools, STEM schools, and state agencies from teaching, advocating, or promoting divisive concepts.</a:t>
            </a:r>
            <a:endParaRPr lang="en-US" sz="2400" dirty="0"/>
          </a:p>
        </p:txBody>
      </p:sp>
    </p:spTree>
    <p:extLst>
      <p:ext uri="{BB962C8B-B14F-4D97-AF65-F5344CB8AC3E}">
        <p14:creationId xmlns:p14="http://schemas.microsoft.com/office/powerpoint/2010/main" val="18480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62723E-50E5-42ED-9873-00DEE9F9694B}"/>
              </a:ext>
            </a:extLst>
          </p:cNvPr>
          <p:cNvSpPr>
            <a:spLocks noGrp="1"/>
          </p:cNvSpPr>
          <p:nvPr>
            <p:ph type="title"/>
          </p:nvPr>
        </p:nvSpPr>
        <p:spPr/>
        <p:txBody>
          <a:bodyPr/>
          <a:lstStyle/>
          <a:p>
            <a:r>
              <a:rPr lang="en-US" dirty="0"/>
              <a:t>Restricting Education – HB 322 pt. 1</a:t>
            </a:r>
            <a:br>
              <a:rPr lang="en-US" dirty="0"/>
            </a:br>
            <a:endParaRPr lang="en-US" dirty="0"/>
          </a:p>
        </p:txBody>
      </p:sp>
      <p:sp>
        <p:nvSpPr>
          <p:cNvPr id="6" name="Content Placeholder 5">
            <a:extLst>
              <a:ext uri="{FF2B5EF4-FFF2-40B4-BE49-F238E27FC236}">
                <a16:creationId xmlns:a16="http://schemas.microsoft.com/office/drawing/2014/main" id="{E7ED1BC0-8911-4E99-81B2-4C60AC08F1E6}"/>
              </a:ext>
            </a:extLst>
          </p:cNvPr>
          <p:cNvSpPr>
            <a:spLocks noGrp="1"/>
          </p:cNvSpPr>
          <p:nvPr>
            <p:ph sz="half" idx="2"/>
          </p:nvPr>
        </p:nvSpPr>
        <p:spPr>
          <a:xfrm>
            <a:off x="675745" y="1565565"/>
            <a:ext cx="4185623" cy="4475798"/>
          </a:xfrm>
        </p:spPr>
        <p:txBody>
          <a:bodyPr>
            <a:normAutofit fontScale="92500" lnSpcReduction="10000"/>
          </a:bodyPr>
          <a:lstStyle/>
          <a:p>
            <a:r>
              <a:rPr lang="en-US" b="1" dirty="0"/>
              <a:t>Sec. 3313.6027. (A) </a:t>
            </a:r>
            <a:r>
              <a:rPr lang="en-US" dirty="0"/>
              <a:t>No state agency, school district, or school administration shall require a teacher of history, civics, United States government and politics, social studies, or similar subject areas who is employed by the board of education of a school district to discuss current events or widely debated and currently controversial issues of public policy or social affairs. </a:t>
            </a:r>
          </a:p>
          <a:p>
            <a:r>
              <a:rPr lang="en-US" dirty="0"/>
              <a:t>At no time shall the state board adopt any model curriculum under this section regarding the concepts described in divisions </a:t>
            </a:r>
            <a:r>
              <a:rPr lang="en-US" b="1" dirty="0"/>
              <a:t>(A)(1) to (11) </a:t>
            </a:r>
            <a:r>
              <a:rPr lang="en-US" dirty="0"/>
              <a:t>of s</a:t>
            </a:r>
            <a:r>
              <a:rPr lang="en-US" b="1" dirty="0"/>
              <a:t>ection 3313.6028 </a:t>
            </a:r>
            <a:r>
              <a:rPr lang="en-US" dirty="0"/>
              <a:t>of the Revised Code. </a:t>
            </a:r>
          </a:p>
        </p:txBody>
      </p:sp>
      <p:sp>
        <p:nvSpPr>
          <p:cNvPr id="8" name="Content Placeholder 7">
            <a:extLst>
              <a:ext uri="{FF2B5EF4-FFF2-40B4-BE49-F238E27FC236}">
                <a16:creationId xmlns:a16="http://schemas.microsoft.com/office/drawing/2014/main" id="{497CAC9B-CC80-4433-B655-15157C3B256B}"/>
              </a:ext>
            </a:extLst>
          </p:cNvPr>
          <p:cNvSpPr>
            <a:spLocks noGrp="1"/>
          </p:cNvSpPr>
          <p:nvPr>
            <p:ph sz="quarter" idx="4"/>
          </p:nvPr>
        </p:nvSpPr>
        <p:spPr>
          <a:xfrm>
            <a:off x="5088384" y="1565565"/>
            <a:ext cx="4185617" cy="4475798"/>
          </a:xfrm>
        </p:spPr>
        <p:txBody>
          <a:bodyPr>
            <a:normAutofit fontScale="92500" lnSpcReduction="10000"/>
          </a:bodyPr>
          <a:lstStyle/>
          <a:p>
            <a:r>
              <a:rPr lang="en-US" b="1" dirty="0"/>
              <a:t>(C) </a:t>
            </a:r>
            <a:r>
              <a:rPr lang="en-US" dirty="0"/>
              <a:t>If a student completes a course that includes any of the concepts described in divisions </a:t>
            </a:r>
            <a:r>
              <a:rPr lang="en-US" b="1" dirty="0"/>
              <a:t>(A)(1) to (11) </a:t>
            </a:r>
            <a:r>
              <a:rPr lang="en-US" dirty="0"/>
              <a:t>of this section, that course shall not count towards the requirements for high school graduation specified in section 3313.603 of the Revised Code. </a:t>
            </a:r>
          </a:p>
          <a:p>
            <a:r>
              <a:rPr lang="en-US" b="1" dirty="0"/>
              <a:t>Sec. 3313.6029</a:t>
            </a:r>
            <a:r>
              <a:rPr lang="en-US" dirty="0"/>
              <a:t>. No teacher shall be required by a policy of any state agency, school district, or school administration to affirm a belief in the systemic nature of racism, or like ideas, or in the multiplicity or fluidity of gender identities, or like ideas, against the teacher's sincerely held religious or philosophical convictions.</a:t>
            </a:r>
          </a:p>
        </p:txBody>
      </p:sp>
    </p:spTree>
    <p:extLst>
      <p:ext uri="{BB962C8B-B14F-4D97-AF65-F5344CB8AC3E}">
        <p14:creationId xmlns:p14="http://schemas.microsoft.com/office/powerpoint/2010/main" val="97806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0000BCB-B7FD-4013-9E76-38AB258B65A0}"/>
              </a:ext>
            </a:extLst>
          </p:cNvPr>
          <p:cNvSpPr>
            <a:spLocks noGrp="1"/>
          </p:cNvSpPr>
          <p:nvPr>
            <p:ph type="title"/>
          </p:nvPr>
        </p:nvSpPr>
        <p:spPr/>
        <p:txBody>
          <a:bodyPr/>
          <a:lstStyle/>
          <a:p>
            <a:r>
              <a:rPr lang="en-US" dirty="0"/>
              <a:t>Restricting Education – HB 322 pt. 2</a:t>
            </a:r>
          </a:p>
        </p:txBody>
      </p:sp>
      <p:sp>
        <p:nvSpPr>
          <p:cNvPr id="8" name="Content Placeholder 7">
            <a:extLst>
              <a:ext uri="{FF2B5EF4-FFF2-40B4-BE49-F238E27FC236}">
                <a16:creationId xmlns:a16="http://schemas.microsoft.com/office/drawing/2014/main" id="{7442D275-EBFB-4BC6-BADB-C89014B2DCE7}"/>
              </a:ext>
            </a:extLst>
          </p:cNvPr>
          <p:cNvSpPr>
            <a:spLocks noGrp="1"/>
          </p:cNvSpPr>
          <p:nvPr>
            <p:ph idx="1"/>
          </p:nvPr>
        </p:nvSpPr>
        <p:spPr>
          <a:xfrm>
            <a:off x="677334" y="1288473"/>
            <a:ext cx="8596668" cy="5389418"/>
          </a:xfrm>
        </p:spPr>
        <p:txBody>
          <a:bodyPr>
            <a:normAutofit fontScale="85000" lnSpcReduction="20000"/>
          </a:bodyPr>
          <a:lstStyle/>
          <a:p>
            <a:r>
              <a:rPr lang="en-US" dirty="0"/>
              <a:t>(A)(1) to (11) of section 3313.6028 of the Revised Code. </a:t>
            </a:r>
          </a:p>
          <a:p>
            <a:pPr lvl="1">
              <a:lnSpc>
                <a:spcPct val="120000"/>
              </a:lnSpc>
              <a:spcBef>
                <a:spcPts val="0"/>
              </a:spcBef>
            </a:pPr>
            <a:r>
              <a:rPr lang="en-US" sz="1800" dirty="0"/>
              <a:t>(1) One race or sex is inherently superior to another race or sex; </a:t>
            </a:r>
          </a:p>
          <a:p>
            <a:pPr lvl="1">
              <a:lnSpc>
                <a:spcPct val="120000"/>
              </a:lnSpc>
              <a:spcBef>
                <a:spcPts val="0"/>
              </a:spcBef>
            </a:pPr>
            <a:r>
              <a:rPr lang="en-US" sz="1800" dirty="0"/>
              <a:t>(2) An individual, by virtue of the individual's race or sex, is inherently racist, sexist, or oppressive, </a:t>
            </a:r>
            <a:r>
              <a:rPr lang="en-US" sz="1800" dirty="0">
                <a:effectLst>
                  <a:outerShdw blurRad="38100" dist="38100" dir="2700000" algn="tl">
                    <a:srgbClr val="000000">
                      <a:alpha val="43137"/>
                    </a:srgbClr>
                  </a:outerShdw>
                </a:effectLst>
              </a:rPr>
              <a:t>whether consciously or unconsciously</a:t>
            </a:r>
            <a:r>
              <a:rPr lang="en-US" sz="1800" dirty="0"/>
              <a:t>;</a:t>
            </a:r>
          </a:p>
          <a:p>
            <a:pPr lvl="1">
              <a:lnSpc>
                <a:spcPct val="120000"/>
              </a:lnSpc>
              <a:spcBef>
                <a:spcPts val="0"/>
              </a:spcBef>
            </a:pPr>
            <a:r>
              <a:rPr lang="en-US" sz="1800" dirty="0"/>
              <a:t>(3) An individual should be discriminated against or receive adverse treatment solely or partly because of the individual's race; </a:t>
            </a:r>
          </a:p>
          <a:p>
            <a:pPr lvl="1">
              <a:lnSpc>
                <a:spcPct val="120000"/>
              </a:lnSpc>
              <a:spcBef>
                <a:spcPts val="0"/>
              </a:spcBef>
            </a:pPr>
            <a:r>
              <a:rPr lang="en-US" sz="1800" dirty="0"/>
              <a:t>(4) Members of one race cannot or should not attempt to treat others without respect to race; </a:t>
            </a:r>
          </a:p>
          <a:p>
            <a:pPr lvl="1">
              <a:lnSpc>
                <a:spcPct val="120000"/>
              </a:lnSpc>
              <a:spcBef>
                <a:spcPts val="0"/>
              </a:spcBef>
            </a:pPr>
            <a:r>
              <a:rPr lang="en-US" sz="1800" dirty="0"/>
              <a:t>(5) An individual's moral standing or worth is necessarily determined by the individual's race or sex;</a:t>
            </a:r>
          </a:p>
          <a:p>
            <a:pPr lvl="1">
              <a:lnSpc>
                <a:spcPct val="120000"/>
              </a:lnSpc>
              <a:spcBef>
                <a:spcPts val="0"/>
              </a:spcBef>
            </a:pPr>
            <a:r>
              <a:rPr lang="en-US" sz="1800" dirty="0"/>
              <a:t>(6) An individual, by virtue of the individual's race or sex, bears responsibility for actions committed in the past by other members of the same race or sex; </a:t>
            </a:r>
          </a:p>
          <a:p>
            <a:pPr lvl="1">
              <a:lnSpc>
                <a:spcPct val="120000"/>
              </a:lnSpc>
              <a:spcBef>
                <a:spcPts val="0"/>
              </a:spcBef>
            </a:pPr>
            <a:r>
              <a:rPr lang="en-US" sz="1800" dirty="0"/>
              <a:t>(7) An individual should feel discomfort, guilt, anguish, or any other form of psychological distress on account of the individual's race or sex;</a:t>
            </a:r>
          </a:p>
          <a:p>
            <a:pPr lvl="1">
              <a:lnSpc>
                <a:spcPct val="120000"/>
              </a:lnSpc>
              <a:spcBef>
                <a:spcPts val="0"/>
              </a:spcBef>
            </a:pPr>
            <a:r>
              <a:rPr lang="en-US" sz="1800" dirty="0"/>
              <a:t>(8) Meritocracy or traits such as a hard work ethic are racist or sexist or were created by members of a particular race or sex to oppress members of another race or sex; </a:t>
            </a:r>
          </a:p>
          <a:p>
            <a:pPr lvl="1">
              <a:lnSpc>
                <a:spcPct val="120000"/>
              </a:lnSpc>
              <a:spcBef>
                <a:spcPts val="0"/>
              </a:spcBef>
            </a:pPr>
            <a:r>
              <a:rPr lang="en-US" sz="1800" dirty="0"/>
              <a:t>(9) Fault, blame, or bias should be assigned to a race or sex or to members of that race or sex because of their race or sex; </a:t>
            </a:r>
          </a:p>
          <a:p>
            <a:pPr lvl="1">
              <a:lnSpc>
                <a:spcPct val="120000"/>
              </a:lnSpc>
              <a:spcBef>
                <a:spcPts val="0"/>
              </a:spcBef>
            </a:pPr>
            <a:r>
              <a:rPr lang="en-US" sz="1800" dirty="0"/>
              <a:t>(10) The advent of slavery in the territory that is now the United States constituted the true founding of the United States; </a:t>
            </a:r>
          </a:p>
          <a:p>
            <a:pPr lvl="1">
              <a:lnSpc>
                <a:spcPct val="120000"/>
              </a:lnSpc>
              <a:spcBef>
                <a:spcPts val="0"/>
              </a:spcBef>
            </a:pPr>
            <a:r>
              <a:rPr lang="en-US" sz="1800" dirty="0"/>
              <a:t>(11) With respect to their relationship to American values, slavery and racism are anything other than deviations from, betrayals of, or failures to live up to the authentic founding principles of the United States, which include liberty and equality. </a:t>
            </a:r>
          </a:p>
        </p:txBody>
      </p:sp>
    </p:spTree>
    <p:extLst>
      <p:ext uri="{BB962C8B-B14F-4D97-AF65-F5344CB8AC3E}">
        <p14:creationId xmlns:p14="http://schemas.microsoft.com/office/powerpoint/2010/main" val="847873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0000BCB-B7FD-4013-9E76-38AB258B65A0}"/>
              </a:ext>
            </a:extLst>
          </p:cNvPr>
          <p:cNvSpPr>
            <a:spLocks noGrp="1"/>
          </p:cNvSpPr>
          <p:nvPr>
            <p:ph type="title"/>
          </p:nvPr>
        </p:nvSpPr>
        <p:spPr/>
        <p:txBody>
          <a:bodyPr/>
          <a:lstStyle/>
          <a:p>
            <a:r>
              <a:rPr lang="en-US" dirty="0"/>
              <a:t>Restricting Education – HB 327 pt. 1</a:t>
            </a:r>
          </a:p>
        </p:txBody>
      </p:sp>
      <p:sp>
        <p:nvSpPr>
          <p:cNvPr id="8" name="Content Placeholder 7">
            <a:extLst>
              <a:ext uri="{FF2B5EF4-FFF2-40B4-BE49-F238E27FC236}">
                <a16:creationId xmlns:a16="http://schemas.microsoft.com/office/drawing/2014/main" id="{7442D275-EBFB-4BC6-BADB-C89014B2DCE7}"/>
              </a:ext>
            </a:extLst>
          </p:cNvPr>
          <p:cNvSpPr>
            <a:spLocks noGrp="1"/>
          </p:cNvSpPr>
          <p:nvPr>
            <p:ph idx="1"/>
          </p:nvPr>
        </p:nvSpPr>
        <p:spPr>
          <a:xfrm>
            <a:off x="677334" y="1288473"/>
            <a:ext cx="8596668" cy="5389418"/>
          </a:xfrm>
        </p:spPr>
        <p:txBody>
          <a:bodyPr>
            <a:normAutofit fontScale="85000" lnSpcReduction="10000"/>
          </a:bodyPr>
          <a:lstStyle/>
          <a:p>
            <a:pPr marL="0" indent="0">
              <a:buNone/>
            </a:pPr>
            <a:r>
              <a:rPr lang="en-US" b="1" dirty="0"/>
              <a:t>"Divisive concepts" means the concepts that: </a:t>
            </a:r>
          </a:p>
          <a:p>
            <a:r>
              <a:rPr lang="en-US" dirty="0"/>
              <a:t>(a) One nationality, color, ethnicity, race, or sex is inherently superior to another nationality, color, ethnicity, race, or sex. </a:t>
            </a:r>
          </a:p>
          <a:p>
            <a:r>
              <a:rPr lang="en-US" dirty="0"/>
              <a:t>(b) The United States is fundamentally racist or sexist. </a:t>
            </a:r>
          </a:p>
          <a:p>
            <a:r>
              <a:rPr lang="en-US" dirty="0"/>
              <a:t>(c) An individual, by virtue of the individual's nationality, color, ethnicity, race, or sex, is inherently racist, sexist, or oppressive, </a:t>
            </a:r>
            <a:r>
              <a:rPr lang="en-US" dirty="0">
                <a:effectLst>
                  <a:outerShdw blurRad="38100" dist="38100" dir="2700000" algn="tl">
                    <a:srgbClr val="000000">
                      <a:alpha val="43137"/>
                    </a:srgbClr>
                  </a:outerShdw>
                </a:effectLst>
              </a:rPr>
              <a:t>whether consciously or unconsciously. </a:t>
            </a:r>
          </a:p>
          <a:p>
            <a:r>
              <a:rPr lang="en-US" dirty="0"/>
              <a:t>(d) An individual should be discriminated against or receive adverse treatment solely or partly because of the individual's nationality, color, ethnicity, race, or sex. </a:t>
            </a:r>
          </a:p>
          <a:p>
            <a:r>
              <a:rPr lang="en-US" dirty="0"/>
              <a:t>(e) Members of one nationality, color, ethnicity, race, or sex cannot and should not attempt to treat others without respect to nationality, color, ethnicity, race, or sex. </a:t>
            </a:r>
          </a:p>
          <a:p>
            <a:r>
              <a:rPr lang="en-US" dirty="0"/>
              <a:t>(f) An individual's moral character is necessarily determined by the individual's nationality, color, ethnicity, race, or sex. </a:t>
            </a:r>
          </a:p>
          <a:p>
            <a:r>
              <a:rPr lang="en-US" dirty="0"/>
              <a:t>(g) An individual, by virtue of the individual's nationality, color, ethnicity, race, or sex, bears responsibility for actions committed in the past by other members of the same nationality, color, ethnicity, race, or sex. </a:t>
            </a:r>
          </a:p>
          <a:p>
            <a:r>
              <a:rPr lang="en-US" dirty="0"/>
              <a:t>(h) Meritocracy or traits such as a hard work ethic are racist or sexist or were created by a particular nationality, color, ethnicity, race , or sex to oppress another nationality, color, ethnicity, race , or sex. </a:t>
            </a:r>
          </a:p>
          <a:p>
            <a:r>
              <a:rPr lang="en-US" dirty="0"/>
              <a:t>(</a:t>
            </a:r>
            <a:r>
              <a:rPr lang="en-US" dirty="0" err="1"/>
              <a:t>i</a:t>
            </a:r>
            <a:r>
              <a:rPr lang="en-US" dirty="0"/>
              <a:t>) Any other form of race or sex stereotyping or any other form of race or sex scapegoating.</a:t>
            </a:r>
            <a:endParaRPr lang="en-US" sz="1800" dirty="0"/>
          </a:p>
        </p:txBody>
      </p:sp>
    </p:spTree>
    <p:extLst>
      <p:ext uri="{BB962C8B-B14F-4D97-AF65-F5344CB8AC3E}">
        <p14:creationId xmlns:p14="http://schemas.microsoft.com/office/powerpoint/2010/main" val="400343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0000BCB-B7FD-4013-9E76-38AB258B65A0}"/>
              </a:ext>
            </a:extLst>
          </p:cNvPr>
          <p:cNvSpPr>
            <a:spLocks noGrp="1"/>
          </p:cNvSpPr>
          <p:nvPr>
            <p:ph type="title"/>
          </p:nvPr>
        </p:nvSpPr>
        <p:spPr/>
        <p:txBody>
          <a:bodyPr/>
          <a:lstStyle/>
          <a:p>
            <a:r>
              <a:rPr lang="en-US" dirty="0"/>
              <a:t>Restricting Education – HB 327 pt. 2</a:t>
            </a:r>
          </a:p>
        </p:txBody>
      </p:sp>
      <p:sp>
        <p:nvSpPr>
          <p:cNvPr id="8" name="Content Placeholder 7">
            <a:extLst>
              <a:ext uri="{FF2B5EF4-FFF2-40B4-BE49-F238E27FC236}">
                <a16:creationId xmlns:a16="http://schemas.microsoft.com/office/drawing/2014/main" id="{7442D275-EBFB-4BC6-BADB-C89014B2DCE7}"/>
              </a:ext>
            </a:extLst>
          </p:cNvPr>
          <p:cNvSpPr>
            <a:spLocks noGrp="1"/>
          </p:cNvSpPr>
          <p:nvPr>
            <p:ph idx="1"/>
          </p:nvPr>
        </p:nvSpPr>
        <p:spPr>
          <a:xfrm>
            <a:off x="677334" y="1288473"/>
            <a:ext cx="8596668" cy="5389418"/>
          </a:xfrm>
        </p:spPr>
        <p:txBody>
          <a:bodyPr>
            <a:normAutofit fontScale="92500" lnSpcReduction="10000"/>
          </a:bodyPr>
          <a:lstStyle/>
          <a:p>
            <a:pPr marL="0" indent="0">
              <a:buNone/>
            </a:pPr>
            <a:r>
              <a:rPr lang="en-US" dirty="0"/>
              <a:t>(B)(1) No school district shall teach, instruct, or train any divisive concepts , nor shall any school district require a student to advocate for or against a specific topic or point of view to receive credit for any coursework. </a:t>
            </a:r>
          </a:p>
          <a:p>
            <a:pPr marL="0" indent="0">
              <a:buNone/>
            </a:pPr>
            <a:r>
              <a:rPr lang="en-US" dirty="0"/>
              <a:t>(2) No school district shall accept private funding for the purpose of developing a curriculum, purchasing or selecting course materials, or providing teacher training or professional development for a course promoting divisive concepts.</a:t>
            </a:r>
          </a:p>
          <a:p>
            <a:pPr marL="0" indent="0">
              <a:buNone/>
            </a:pPr>
            <a:r>
              <a:rPr lang="en-US" dirty="0"/>
              <a:t>(D) Nothing in this section shall be construed to prohibit discussing or using supplemental instructional materials, as part of a larger course of academic instruction, to teach divisive concepts in an objective manner and without endorsement. Such materials may include the following: </a:t>
            </a:r>
          </a:p>
          <a:p>
            <a:pPr>
              <a:buAutoNum type="arabicParenBoth"/>
            </a:pPr>
            <a:r>
              <a:rPr lang="en-US" dirty="0"/>
              <a:t>The history of an ethnic group, as described in textbooks and instructional materials adopted in accordance with the Revised Code concerning textbooks and instructional materials; </a:t>
            </a:r>
          </a:p>
          <a:p>
            <a:pPr>
              <a:buAutoNum type="arabicParenBoth"/>
            </a:pPr>
            <a:r>
              <a:rPr lang="en-US" dirty="0"/>
              <a:t>The impartial discussion of controversial aspects of history; </a:t>
            </a:r>
          </a:p>
          <a:p>
            <a:pPr>
              <a:buAutoNum type="arabicParenBoth"/>
            </a:pPr>
            <a:r>
              <a:rPr lang="en-US" dirty="0"/>
              <a:t>The impartial instruction on the historical oppression of a particular group of people based on race, ethnicity, class, nationality, religion, or geographic region; </a:t>
            </a:r>
          </a:p>
          <a:p>
            <a:pPr>
              <a:buAutoNum type="arabicParenBoth"/>
            </a:pPr>
            <a:r>
              <a:rPr lang="en-US" dirty="0"/>
              <a:t>Historical documents permitted under statutory law, such as the national motto, the national anthem, the Ohio Constitution, the United States Constitution, the Revised Code, federal law, and United States Supreme Court decisions. </a:t>
            </a:r>
            <a:endParaRPr lang="en-US" sz="1800" dirty="0"/>
          </a:p>
        </p:txBody>
      </p:sp>
    </p:spTree>
    <p:extLst>
      <p:ext uri="{BB962C8B-B14F-4D97-AF65-F5344CB8AC3E}">
        <p14:creationId xmlns:p14="http://schemas.microsoft.com/office/powerpoint/2010/main" val="1627364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F2981-F736-4972-99A8-FB609D7BF6CB}"/>
              </a:ext>
            </a:extLst>
          </p:cNvPr>
          <p:cNvSpPr>
            <a:spLocks noGrp="1"/>
          </p:cNvSpPr>
          <p:nvPr>
            <p:ph type="title"/>
          </p:nvPr>
        </p:nvSpPr>
        <p:spPr/>
        <p:txBody>
          <a:bodyPr/>
          <a:lstStyle/>
          <a:p>
            <a:r>
              <a:rPr lang="en-US" dirty="0"/>
              <a:t>Bail Reform</a:t>
            </a:r>
          </a:p>
        </p:txBody>
      </p:sp>
      <p:sp>
        <p:nvSpPr>
          <p:cNvPr id="4" name="Content Placeholder 3">
            <a:extLst>
              <a:ext uri="{FF2B5EF4-FFF2-40B4-BE49-F238E27FC236}">
                <a16:creationId xmlns:a16="http://schemas.microsoft.com/office/drawing/2014/main" id="{D3B9ADAE-F9EA-46B1-BC1E-AAD398A8A509}"/>
              </a:ext>
            </a:extLst>
          </p:cNvPr>
          <p:cNvSpPr>
            <a:spLocks noGrp="1"/>
          </p:cNvSpPr>
          <p:nvPr>
            <p:ph idx="1"/>
          </p:nvPr>
        </p:nvSpPr>
        <p:spPr/>
        <p:txBody>
          <a:bodyPr>
            <a:normAutofit fontScale="85000" lnSpcReduction="10000"/>
          </a:bodyPr>
          <a:lstStyle/>
          <a:p>
            <a:pPr marL="0" indent="0">
              <a:buNone/>
            </a:pPr>
            <a:r>
              <a:rPr lang="en-US" sz="2400" dirty="0"/>
              <a:t>SB182 &amp; HB 315</a:t>
            </a:r>
          </a:p>
          <a:p>
            <a:r>
              <a:rPr lang="en-US" sz="2400" dirty="0"/>
              <a:t>Requires the court to make an ability to pay inquiry if the court intends to set a secured bond as a condition of release for the accused.</a:t>
            </a:r>
          </a:p>
          <a:p>
            <a:r>
              <a:rPr lang="en-US" sz="2400" dirty="0"/>
              <a:t>Modifies existing law by requiring that any person charged with a misdemeanor be released on an unsecured bond or after a conditions of release hearing and any person charged with a violation of a municipal ordinance be released on an unsecured bond for the person’s appearance, instead of allowing the person to give bail.</a:t>
            </a:r>
          </a:p>
          <a:p>
            <a:r>
              <a:rPr lang="en-US" sz="2400" dirty="0"/>
              <a:t>Repeals existing laws regarding the form of bail, detention where bail not granted or sufficient bail not offered, recognizance or deposit for appearance of accused, and forfeiture of bail proceedings</a:t>
            </a:r>
          </a:p>
        </p:txBody>
      </p:sp>
    </p:spTree>
    <p:extLst>
      <p:ext uri="{BB962C8B-B14F-4D97-AF65-F5344CB8AC3E}">
        <p14:creationId xmlns:p14="http://schemas.microsoft.com/office/powerpoint/2010/main" val="1849283050"/>
      </p:ext>
    </p:extLst>
  </p:cSld>
  <p:clrMapOvr>
    <a:masterClrMapping/>
  </p:clrMapOvr>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2423</TotalTime>
  <Words>1321</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Trebuchet MS</vt:lpstr>
      <vt:lpstr>Verdana</vt:lpstr>
      <vt:lpstr>Wingdings 3</vt:lpstr>
      <vt:lpstr>Facet</vt:lpstr>
      <vt:lpstr>UUJO Legislative Update</vt:lpstr>
      <vt:lpstr>Overview of New or Updated Bills</vt:lpstr>
      <vt:lpstr>Restricting Education</vt:lpstr>
      <vt:lpstr>Restricting Education – HB 322 pt. 1 </vt:lpstr>
      <vt:lpstr>Restricting Education – HB 322 pt. 2</vt:lpstr>
      <vt:lpstr>Restricting Education – HB 327 pt. 1</vt:lpstr>
      <vt:lpstr>Restricting Education – HB 327 pt. 2</vt:lpstr>
      <vt:lpstr>Bail Reform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UUJO Legislative Update</dc:title>
  <dc:creator>Richard Pinkston</dc:creator>
  <cp:lastModifiedBy>Richard Pinkston</cp:lastModifiedBy>
  <cp:revision>8</cp:revision>
  <dcterms:created xsi:type="dcterms:W3CDTF">2021-05-27T21:36:17Z</dcterms:created>
  <dcterms:modified xsi:type="dcterms:W3CDTF">2021-05-29T14:00:07Z</dcterms:modified>
</cp:coreProperties>
</file>